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5" r:id="rId37"/>
    <p:sldId id="296" r:id="rId38"/>
    <p:sldId id="297" r:id="rId39"/>
    <p:sldId id="298" r:id="rId40"/>
    <p:sldId id="299" r:id="rId41"/>
    <p:sldId id="301" r:id="rId42"/>
    <p:sldId id="302" r:id="rId43"/>
    <p:sldId id="300" r:id="rId44"/>
    <p:sldId id="291" r:id="rId45"/>
    <p:sldId id="292" r:id="rId46"/>
    <p:sldId id="293" r:id="rId47"/>
    <p:sldId id="294" r:id="rId48"/>
  </p:sldIdLst>
  <p:sldSz cx="18288000" cy="10287000"/>
  <p:notesSz cx="6858000" cy="9144000"/>
  <p:embeddedFontLst>
    <p:embeddedFont>
      <p:font typeface="Arimo" panose="020B0604020202020204" charset="0"/>
      <p:regular r:id="rId50"/>
    </p:embeddedFont>
    <p:embeddedFont>
      <p:font typeface="Arimo Bold" panose="020B0604020202020204" charset="0"/>
      <p:regular r:id="rId51"/>
    </p:embeddedFont>
    <p:embeddedFont>
      <p:font typeface="Libre Baskerville" panose="02000000000000000000" pitchFamily="2" charset="0"/>
      <p:regular r:id="rId52"/>
    </p:embeddedFont>
    <p:embeddedFont>
      <p:font typeface="Open Sans" panose="020B0606030504020204" pitchFamily="34" charset="0"/>
      <p:regular r:id="rId53"/>
    </p:embeddedFont>
    <p:embeddedFont>
      <p:font typeface="Open Sans Bold" panose="020B0806030504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9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2456855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Programación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Orientada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 Objetos (POO): </a:t>
            </a: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Conceptos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Clave en Java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425679"/>
            <a:ext cx="944552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Programación Orientada a Objetos (POO) es un paradigma fundamental. Domina el 70% de las aplicaciones modernas. Java, desde 1995, es 100% orientado a objetos.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845475" y="7293322"/>
            <a:ext cx="463201" cy="463201"/>
          </a:xfrm>
          <a:custGeom>
            <a:avLst/>
            <a:gdLst/>
            <a:ahLst/>
            <a:cxnLst/>
            <a:rect l="l" t="t" r="r" b="b"/>
            <a:pathLst>
              <a:path w="463201" h="463201">
                <a:moveTo>
                  <a:pt x="0" y="0"/>
                </a:moveTo>
                <a:lnTo>
                  <a:pt x="463201" y="0"/>
                </a:lnTo>
                <a:lnTo>
                  <a:pt x="463201" y="463201"/>
                </a:lnTo>
                <a:lnTo>
                  <a:pt x="0" y="463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62"/>
            <a:chOff x="0" y="0"/>
            <a:chExt cx="24384000" cy="472541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4273302"/>
            <a:ext cx="1318230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Palabras Reservadas de Java (Parte 2)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050012"/>
            <a:ext cx="3810000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5141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/ else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514630"/>
            <a:ext cx="3810000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Sentencia condicional. Permite bifurcaciones.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if (x &gt; 0) {} else {}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6598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89649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/ while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6598" y="7514630"/>
            <a:ext cx="381014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Bucles para iteración. Repiten bloques de código.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 (int i=0; i&lt;10; i++) {}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21105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54157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/ String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21105" y="7514630"/>
            <a:ext cx="381014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Tipos de datos. Primitivos y de objeto.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 edad = 30; String nombre = "Ana";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5614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18666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/ super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85614" y="7514630"/>
            <a:ext cx="3810149" cy="198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: Referencia instancia actual.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: Llama superclase. Ej: this.nombre = nombre; super(parametro);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672954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Clases, Objetos y Abstracción en Java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822477"/>
            <a:ext cx="9445526" cy="191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Exploraremos los fundamentos de la Programación Orientada a Objetos (POO) en Java. Estos conceptos son clave para crear software modular, reutilizable y escalable. Java es un lenguaje completamente orientado a objetos.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64555" y="922437"/>
            <a:ext cx="8675043" cy="9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374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una Clase en Java?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98116" y="2653260"/>
            <a:ext cx="688925" cy="688925"/>
            <a:chOff x="0" y="0"/>
            <a:chExt cx="918567" cy="91856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97869" y="2389138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Plantilla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97870" y="2918371"/>
            <a:ext cx="8467576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Una clase es un plano o molde para construir objetos. Define la estructura.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64555" y="4584501"/>
            <a:ext cx="688925" cy="688925"/>
            <a:chOff x="0" y="0"/>
            <a:chExt cx="918567" cy="91856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97869" y="4719489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Atributos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97870" y="5248721"/>
            <a:ext cx="8467576" cy="53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propiedades (atributos o campos) que los objetos tendrán.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4555" y="6473875"/>
            <a:ext cx="688925" cy="688925"/>
            <a:chOff x="0" y="0"/>
            <a:chExt cx="918567" cy="91856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997869" y="6608861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97870" y="7138095"/>
            <a:ext cx="8467576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Establece los comportamientos o acciones (métodos) de los objetos.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4555" y="8330059"/>
            <a:ext cx="9500890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Por ejemplo, una clase 'Coche' especifica el color, marca y velocidad, además de métodos como 'acelerar()'.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055043"/>
            <a:ext cx="894412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un </a:t>
            </a:r>
            <a:r>
              <a:rPr lang="en-US" sz="5563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Objeto</a:t>
            </a:r>
            <a:r>
              <a:rPr lang="en-US" sz="5563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en Java?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668786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Instancia Concreta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328542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Un objeto es una materialización específica de una clase. Es una entidad real.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585990"/>
            <a:ext cx="4394001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Estado y Comportamiento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245746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Representa una entidad del mundo real con un estado y acciones particulares.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99402" y="2742308"/>
            <a:ext cx="7805886" cy="5340846"/>
            <a:chOff x="0" y="0"/>
            <a:chExt cx="10407848" cy="712112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407904" cy="7121144"/>
            </a:xfrm>
            <a:custGeom>
              <a:avLst/>
              <a:gdLst/>
              <a:ahLst/>
              <a:cxnLst/>
              <a:rect l="l" t="t" r="r" b="b"/>
              <a:pathLst>
                <a:path w="10407904" h="7121144">
                  <a:moveTo>
                    <a:pt x="0" y="0"/>
                  </a:moveTo>
                  <a:lnTo>
                    <a:pt x="10407904" y="0"/>
                  </a:lnTo>
                  <a:lnTo>
                    <a:pt x="10407904" y="7121144"/>
                  </a:lnTo>
                  <a:lnTo>
                    <a:pt x="0" y="712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" r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92238" y="8616256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Se crea a partir de una clase usando el operador 'new'. Por ejemplo: 'Coche miCoche = new Coche("Rojo", "Toyota");'.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8" y="1473547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Clase vs. Objeto: Una Analogía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0237" y="3727846"/>
            <a:ext cx="637878" cy="637878"/>
            <a:chOff x="0" y="0"/>
            <a:chExt cx="850504" cy="8505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956575" y="3780979"/>
            <a:ext cx="425203" cy="531614"/>
            <a:chOff x="0" y="0"/>
            <a:chExt cx="566937" cy="70881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771633" y="3787080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71633" y="4333430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Piensa en la clase como el plano arquitectónico de una casa. Es el diseño.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50237" y="5912495"/>
            <a:ext cx="637878" cy="637878"/>
            <a:chOff x="0" y="0"/>
            <a:chExt cx="850504" cy="8505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956575" y="5965627"/>
            <a:ext cx="425203" cy="531614"/>
            <a:chOff x="0" y="0"/>
            <a:chExt cx="566937" cy="708819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r="-235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771633" y="597172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Objeto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71633" y="6518077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El objeto es una casa real construida a partir de ese plano. Es tangible.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50238" y="7744272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Puedes construir muchas casas (objetos) del mismo plano (clase), pero cada una puede ser única en detalles como color o dirección.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145530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 Práctico: Clase Libro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3399830"/>
            <a:ext cx="4580930" cy="2087315"/>
            <a:chOff x="0" y="0"/>
            <a:chExt cx="6107907" cy="27830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7938" cy="2783078"/>
            </a:xfrm>
            <a:custGeom>
              <a:avLst/>
              <a:gdLst/>
              <a:ahLst/>
              <a:cxnLst/>
              <a:rect l="l" t="t" r="r" b="b"/>
              <a:pathLst>
                <a:path w="6107938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705" y="0"/>
                  </a:lnTo>
                  <a:cubicBezTo>
                    <a:pt x="5955665" y="0"/>
                    <a:pt x="6107938" y="152273"/>
                    <a:pt x="6107938" y="340233"/>
                  </a:cubicBezTo>
                  <a:lnTo>
                    <a:pt x="6107938" y="2442845"/>
                  </a:lnTo>
                  <a:cubicBezTo>
                    <a:pt x="6107938" y="2630805"/>
                    <a:pt x="5955665" y="2783078"/>
                    <a:pt x="5767705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75756" y="364524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Estructura 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5755" y="4191596"/>
            <a:ext cx="401389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la estructura general para cualquier libro.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856686" y="3399830"/>
            <a:ext cx="4581079" cy="2087315"/>
            <a:chOff x="0" y="0"/>
            <a:chExt cx="6108105" cy="27830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08065" cy="2783078"/>
            </a:xfrm>
            <a:custGeom>
              <a:avLst/>
              <a:gdLst/>
              <a:ahLst/>
              <a:cxnLst/>
              <a:rect l="l" t="t" r="r" b="b"/>
              <a:pathLst>
                <a:path w="6108065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832" y="0"/>
                  </a:lnTo>
                  <a:cubicBezTo>
                    <a:pt x="5955792" y="0"/>
                    <a:pt x="6108065" y="152273"/>
                    <a:pt x="6108065" y="340233"/>
                  </a:cubicBezTo>
                  <a:lnTo>
                    <a:pt x="6108065" y="2442845"/>
                  </a:lnTo>
                  <a:cubicBezTo>
                    <a:pt x="6108065" y="2630805"/>
                    <a:pt x="5955792" y="2783078"/>
                    <a:pt x="5767832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40203" y="364524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Atributos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40203" y="4191596"/>
            <a:ext cx="40140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Establece propiedades como 'titulo', 'autor' y 'paginas'.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2238" y="5770661"/>
            <a:ext cx="9445526" cy="2087315"/>
            <a:chOff x="0" y="0"/>
            <a:chExt cx="12594035" cy="27830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2253849" y="0"/>
                  </a:lnTo>
                  <a:cubicBezTo>
                    <a:pt x="12441809" y="0"/>
                    <a:pt x="12594082" y="152273"/>
                    <a:pt x="12594082" y="340233"/>
                  </a:cubicBezTo>
                  <a:lnTo>
                    <a:pt x="12594082" y="2442845"/>
                  </a:lnTo>
                  <a:cubicBezTo>
                    <a:pt x="12594082" y="2630805"/>
                    <a:pt x="12441809" y="2783078"/>
                    <a:pt x="12253849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75756" y="601607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5756" y="6562428"/>
            <a:ext cx="887849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las acciones que un libro puede realizar, como 'abrir()', 'leer()', y 'cerrar()'.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8072141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clase 'Libro' sería 'public class Libro { String titulo; String autor; int paginas; }'.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721150"/>
            <a:chOff x="0" y="0"/>
            <a:chExt cx="24384000" cy="496153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961509"/>
            </a:xfrm>
            <a:custGeom>
              <a:avLst/>
              <a:gdLst/>
              <a:ahLst/>
              <a:cxnLst/>
              <a:rect l="l" t="t" r="r" b="b"/>
              <a:pathLst>
                <a:path w="24384000" h="4961509">
                  <a:moveTo>
                    <a:pt x="0" y="0"/>
                  </a:moveTo>
                  <a:lnTo>
                    <a:pt x="24384000" y="0"/>
                  </a:lnTo>
                  <a:lnTo>
                    <a:pt x="24384000" y="4961509"/>
                  </a:lnTo>
                  <a:lnTo>
                    <a:pt x="0" y="4961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1" b="-4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7" y="4340573"/>
            <a:ext cx="13501093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 Práctico: Creando Objetos Libro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19276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Instancia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648576"/>
            <a:ext cx="5198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Crear un objeto: 'Libro miNovela = new Libro();'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44867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71904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Asignar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4867" y="7648576"/>
            <a:ext cx="5198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Dar valores: 'miNovela.titulo = "Cien Años de Soledad";'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97494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4533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Interactuar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97494" y="7648576"/>
            <a:ext cx="519826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Llamar un método: 'miNovela.leer();'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8874771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Puedes tener múltiples objetos 'Libro', cada uno con sus propios valores y comportamientos, como 'miNovela' o 'miManual'.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225303"/>
            <a:ext cx="7197030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Abstracción?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722936" y="2735462"/>
            <a:ext cx="2690069" cy="1633686"/>
            <a:chOff x="0" y="0"/>
            <a:chExt cx="3586759" cy="217824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3586734" cy="2178304"/>
            </a:xfrm>
            <a:custGeom>
              <a:avLst/>
              <a:gdLst/>
              <a:ahLst/>
              <a:cxnLst/>
              <a:rect l="l" t="t" r="r" b="b"/>
              <a:pathLst>
                <a:path w="3586734" h="2178304">
                  <a:moveTo>
                    <a:pt x="0" y="0"/>
                  </a:moveTo>
                  <a:lnTo>
                    <a:pt x="3586734" y="0"/>
                  </a:lnTo>
                  <a:lnTo>
                    <a:pt x="3586734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6" b="-21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868615" y="3505498"/>
            <a:ext cx="398710" cy="498276"/>
            <a:chOff x="0" y="0"/>
            <a:chExt cx="531613" cy="66436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6522" y="298087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Esencial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96521" y="3527227"/>
            <a:ext cx="420499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Muestra solo lo más importante.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83846" y="4385519"/>
            <a:ext cx="10741075" cy="19050"/>
            <a:chOff x="0" y="0"/>
            <a:chExt cx="14321433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377977" y="4439991"/>
            <a:ext cx="5380136" cy="1633686"/>
            <a:chOff x="0" y="0"/>
            <a:chExt cx="7173515" cy="217824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173468" cy="2178304"/>
            </a:xfrm>
            <a:custGeom>
              <a:avLst/>
              <a:gdLst/>
              <a:ahLst/>
              <a:cxnLst/>
              <a:rect l="l" t="t" r="r" b="b"/>
              <a:pathLst>
                <a:path w="7173468" h="2178304">
                  <a:moveTo>
                    <a:pt x="0" y="0"/>
                  </a:moveTo>
                  <a:lnTo>
                    <a:pt x="7173468" y="0"/>
                  </a:lnTo>
                  <a:lnTo>
                    <a:pt x="7173468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7" b="-12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868615" y="5007621"/>
            <a:ext cx="398710" cy="498276"/>
            <a:chOff x="0" y="0"/>
            <a:chExt cx="531613" cy="66436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41631" y="468540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Oculta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41631" y="5231756"/>
            <a:ext cx="387994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Esconde los detalles internos.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828956" y="6090048"/>
            <a:ext cx="9395966" cy="19050"/>
            <a:chOff x="0" y="0"/>
            <a:chExt cx="12527955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32868" y="6144518"/>
            <a:ext cx="8070205" cy="1633686"/>
            <a:chOff x="0" y="0"/>
            <a:chExt cx="10760273" cy="217824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0760329" cy="2178304"/>
            </a:xfrm>
            <a:custGeom>
              <a:avLst/>
              <a:gdLst/>
              <a:ahLst/>
              <a:cxnLst/>
              <a:rect l="l" t="t" r="r" b="b"/>
              <a:pathLst>
                <a:path w="10760329" h="2178304">
                  <a:moveTo>
                    <a:pt x="0" y="0"/>
                  </a:moveTo>
                  <a:lnTo>
                    <a:pt x="10760329" y="0"/>
                  </a:lnTo>
                  <a:lnTo>
                    <a:pt x="10760329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56" b="-15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868466" y="6712150"/>
            <a:ext cx="398710" cy="498276"/>
            <a:chOff x="0" y="0"/>
            <a:chExt cx="531613" cy="664368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386591" y="6389935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Simplifica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86591" y="6936284"/>
            <a:ext cx="428267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Permite enfocarse en "qué hace".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2238" y="7992368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 un principio clave de la POO que reduce la complejidad y mejora la mantenibilidad del código. Facilita el uso de componentes.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7" y="927647"/>
            <a:ext cx="7088238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Abstracción en Java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437806"/>
            <a:ext cx="2717155" cy="1633686"/>
            <a:chOff x="0" y="0"/>
            <a:chExt cx="3622873" cy="21782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22802" cy="2178304"/>
            </a:xfrm>
            <a:custGeom>
              <a:avLst/>
              <a:gdLst/>
              <a:ahLst/>
              <a:cxnLst/>
              <a:rect l="l" t="t" r="r" b="b"/>
              <a:pathLst>
                <a:path w="3622802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3282569" y="0"/>
                  </a:lnTo>
                  <a:cubicBezTo>
                    <a:pt x="3470529" y="0"/>
                    <a:pt x="3622802" y="152273"/>
                    <a:pt x="3622802" y="340233"/>
                  </a:cubicBezTo>
                  <a:lnTo>
                    <a:pt x="3622802" y="1837944"/>
                  </a:lnTo>
                  <a:cubicBezTo>
                    <a:pt x="3622802" y="2025904"/>
                    <a:pt x="3470529" y="2178177"/>
                    <a:pt x="3282569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51459" y="3005436"/>
            <a:ext cx="398710" cy="498276"/>
            <a:chOff x="0" y="0"/>
            <a:chExt cx="531613" cy="66436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92911" y="268322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Clases Abstractas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92911" y="3229571"/>
            <a:ext cx="998115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No se pueden instanciar directamente. Contienen métodos sin implementar.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51076" y="4052441"/>
            <a:ext cx="13303003" cy="19050"/>
            <a:chOff x="0" y="0"/>
            <a:chExt cx="17737337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4213176"/>
            <a:ext cx="5434459" cy="1633686"/>
            <a:chOff x="0" y="0"/>
            <a:chExt cx="7245945" cy="21782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45985" cy="2178304"/>
            </a:xfrm>
            <a:custGeom>
              <a:avLst/>
              <a:gdLst/>
              <a:ahLst/>
              <a:cxnLst/>
              <a:rect l="l" t="t" r="r" b="b"/>
              <a:pathLst>
                <a:path w="7245985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6905752" y="0"/>
                  </a:lnTo>
                  <a:cubicBezTo>
                    <a:pt x="7093712" y="0"/>
                    <a:pt x="7245985" y="152273"/>
                    <a:pt x="7245985" y="340233"/>
                  </a:cubicBezTo>
                  <a:lnTo>
                    <a:pt x="7245985" y="1837944"/>
                  </a:lnTo>
                  <a:cubicBezTo>
                    <a:pt x="7245985" y="2025904"/>
                    <a:pt x="7093712" y="2178177"/>
                    <a:pt x="6905752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10111" y="4780807"/>
            <a:ext cx="398710" cy="498276"/>
            <a:chOff x="0" y="0"/>
            <a:chExt cx="531613" cy="66436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710214" y="445859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Interfaces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10215" y="5004942"/>
            <a:ext cx="879961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Definen un contrato de métodos que las clases deben implementar.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568380" y="5827811"/>
            <a:ext cx="10585698" cy="19050"/>
            <a:chOff x="0" y="0"/>
            <a:chExt cx="14114264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2237" y="5988546"/>
            <a:ext cx="8151763" cy="2087315"/>
            <a:chOff x="0" y="0"/>
            <a:chExt cx="10869017" cy="27830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69040" cy="2783078"/>
            </a:xfrm>
            <a:custGeom>
              <a:avLst/>
              <a:gdLst/>
              <a:ahLst/>
              <a:cxnLst/>
              <a:rect l="l" t="t" r="r" b="b"/>
              <a:pathLst>
                <a:path w="10869040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0528808" y="0"/>
                  </a:lnTo>
                  <a:cubicBezTo>
                    <a:pt x="10716768" y="0"/>
                    <a:pt x="10869040" y="152273"/>
                    <a:pt x="10869040" y="340233"/>
                  </a:cubicBezTo>
                  <a:lnTo>
                    <a:pt x="10869040" y="2442845"/>
                  </a:lnTo>
                  <a:cubicBezTo>
                    <a:pt x="10869040" y="2630805"/>
                    <a:pt x="10716768" y="2783078"/>
                    <a:pt x="10528808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868764" y="6782992"/>
            <a:ext cx="398710" cy="498276"/>
            <a:chOff x="0" y="0"/>
            <a:chExt cx="531613" cy="664368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427518" y="6233964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Modificadores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7517" y="6780312"/>
            <a:ext cx="7584728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Modificadores como 'private' u 'protected' ocultan detalles internos.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2238" y="8290025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abstracción se logra principalmente a través de clases abstractas e interfaces. Esto permite una clara separación de responsabilidades.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8498" y="774204"/>
            <a:ext cx="9753005" cy="154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8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</a:t>
            </a:r>
            <a:r>
              <a:rPr lang="en-US" sz="4688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de </a:t>
            </a:r>
            <a:r>
              <a:rPr lang="en-US" sz="4688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Abstracción</a:t>
            </a:r>
            <a:r>
              <a:rPr lang="en-US" sz="4688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: Clase Forma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38497" y="2678610"/>
            <a:ext cx="1197918" cy="1437531"/>
            <a:chOff x="0" y="0"/>
            <a:chExt cx="1597224" cy="191670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75880" y="2879972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 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5880" y="3331221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'public abstract class Forma' es la base abstracta.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38497" y="4116141"/>
            <a:ext cx="1197918" cy="1437531"/>
            <a:chOff x="0" y="0"/>
            <a:chExt cx="1597224" cy="191670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75880" y="4317504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 Abstracto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5880" y="4768752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'calcularArea()' es abstracto, sin implementación aquí.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38497" y="5553671"/>
            <a:ext cx="1197918" cy="1437531"/>
            <a:chOff x="0" y="0"/>
            <a:chExt cx="1597224" cy="191670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275880" y="5755035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 Concreto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5880" y="6206282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'dibujar()' puede tener una implementación por defecto.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38497" y="6991202"/>
            <a:ext cx="1197918" cy="1437531"/>
            <a:chOff x="0" y="0"/>
            <a:chExt cx="1597224" cy="191670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275880" y="7192565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Implementación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75880" y="7643813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Subclases como 'Círculo' o 'Cuadrado' deben implementar 'calcularArea()'.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8498" y="8593485"/>
            <a:ext cx="9753005" cy="87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implementación de 'calcularArea()' se oculta, siendo específica para cada subclase. Esto demuestra el principio de ocultamiento.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2674739"/>
            <a:ext cx="16303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¿Qué es la Programación Orientada a Objetos (POO)?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74456"/>
            <a:ext cx="382666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 de Objeto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767536"/>
            <a:ext cx="780588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Es un modelo de programación basado en "objetos" reales o abstractos. Datos y funciones (métodos) se encapsulan en unidades cohesionadas.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51744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Beneficios Clave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401" y="5767536"/>
            <a:ext cx="780588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Mejora la modularidad, escalabilidad y mantenibilidad del código. Facilita la reutilización de componentes en distintos proyectos.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893564"/>
            <a:ext cx="10335369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Conclusión</a:t>
            </a:r>
            <a:r>
              <a:rPr lang="en-US" sz="5563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: La </a:t>
            </a:r>
            <a:r>
              <a:rPr lang="en-US" sz="5563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Esencia</a:t>
            </a:r>
            <a:r>
              <a:rPr lang="en-US" sz="5563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de POO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9737" y="445859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Clases y Objetos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004942"/>
            <a:ext cx="47315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Modelan y organizan el software de manera eficiente.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64264" y="4648200"/>
            <a:ext cx="424160" cy="530275"/>
            <a:chOff x="0" y="0"/>
            <a:chExt cx="565547" cy="70703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22238" y="2925664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Abstracción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2238" y="3472012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Gestiona la complejidad para un diseño limpio y enfocado.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212884" y="3459361"/>
            <a:ext cx="424160" cy="530275"/>
            <a:chOff x="0" y="0"/>
            <a:chExt cx="565547" cy="70703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422237" y="5991374"/>
            <a:ext cx="3763268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Aplicaciones Robustas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2238" y="6537723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Permiten construir programas flexibles y fáciles de entender.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618166" y="6867079"/>
            <a:ext cx="424160" cy="530275"/>
            <a:chOff x="0" y="0"/>
            <a:chExt cx="565547" cy="707033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92238" y="8324107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Juntos, estos conceptos permiten construir aplicaciones Java que son no solo potentes, sino también intuitivas para desarrollar y mantener.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D76ACD2A-E421-45BB-7714-66751FDBC3A3}"/>
              </a:ext>
            </a:extLst>
          </p:cNvPr>
          <p:cNvSpPr txBox="1"/>
          <p:nvPr/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Abstracción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618B7A-D8E9-D785-B503-37533BF1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06" y="800100"/>
            <a:ext cx="10810494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8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with text and arrows&#10;&#10;AI-generated content may be incorrect.">
            <a:extLst>
              <a:ext uri="{FF2B5EF4-FFF2-40B4-BE49-F238E27FC236}">
                <a16:creationId xmlns:a16="http://schemas.microsoft.com/office/drawing/2014/main" id="{7A2FCFB5-FAE9-A169-A8CA-D5A11B843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165"/>
            <a:ext cx="18288000" cy="92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8526C8A7-0F37-C933-D74F-B2CED0E05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84" y="0"/>
            <a:ext cx="819923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7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65CAFF52-B213-52A0-97EC-06AAD0DA7E7C}"/>
              </a:ext>
            </a:extLst>
          </p:cNvPr>
          <p:cNvSpPr txBox="1"/>
          <p:nvPr/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Proyecto Clases y Objetos:</a:t>
            </a:r>
          </a:p>
        </p:txBody>
      </p:sp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E187D2B-8A8E-7578-9BC0-5BC94DC80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74" y="1437937"/>
            <a:ext cx="10171050" cy="64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27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47128936-2366-5ECD-62FE-6D0F42205083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Flujo de la aplicación:</a:t>
            </a:r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EFC56923-5C60-2052-20A7-0A27E9877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47700"/>
            <a:ext cx="11734800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6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682CF-C5DD-52F5-63F1-759AC00DD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CD796C7-49F8-55C0-86CC-465CA0BBF45E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Flujo</a:t>
            </a:r>
            <a:r>
              <a:rPr lang="en-US" sz="3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 de la </a:t>
            </a:r>
            <a:r>
              <a:rPr lang="en-US" sz="39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validación</a:t>
            </a:r>
            <a:r>
              <a:rPr lang="en-US" sz="3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:</a:t>
            </a:r>
          </a:p>
        </p:txBody>
      </p:sp>
      <p:pic>
        <p:nvPicPr>
          <p:cNvPr id="4" name="Picture 3" descr="A diagram of a algorithm&#10;&#10;AI-generated content may be incorrect.">
            <a:extLst>
              <a:ext uri="{FF2B5EF4-FFF2-40B4-BE49-F238E27FC236}">
                <a16:creationId xmlns:a16="http://schemas.microsoft.com/office/drawing/2014/main" id="{CB05EDDE-38B3-5CD5-7616-34116D5BE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771" y="495300"/>
            <a:ext cx="11279109" cy="94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68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3B3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617A5797-D657-8EBE-A95F-03CCBED72A1F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Declaración de Variables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29665A8-09B5-6501-2F04-4054DF86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181100"/>
            <a:ext cx="118110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8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8D8F1-009A-6E9A-0D10-84C72C23A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FB73F0-38B7-B4CB-B97E-0F1859EA0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DA0EE0-2D36-8C9B-89E1-4BED79E07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3B3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4AD3FDB-7E74-2601-2AF7-A6162842E4C9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Declaración de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1F479-BAA6-A32D-161D-3A439337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562100"/>
            <a:ext cx="1190690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71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A7FF31-95D7-3EC9-F489-924CEAD7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653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D7FFBB79-8028-1523-CD13-EB6091DCF6FB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Declaración de Variables</a:t>
            </a:r>
          </a:p>
        </p:txBody>
      </p:sp>
      <p:pic>
        <p:nvPicPr>
          <p:cNvPr id="5" name="Picture 4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6F776588-975D-FB22-AC20-C267052B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876300"/>
            <a:ext cx="11841480" cy="85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130507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Encapsulamiento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0237" y="3559374"/>
            <a:ext cx="9445561" cy="2540984"/>
            <a:chOff x="0" y="0"/>
            <a:chExt cx="12594082" cy="33879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82" cy="3387979"/>
            </a:xfrm>
            <a:custGeom>
              <a:avLst/>
              <a:gdLst/>
              <a:ahLst/>
              <a:cxnLst/>
              <a:rect l="l" t="t" r="r" b="b"/>
              <a:pathLst>
                <a:path w="1259408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3331210"/>
                  </a:lnTo>
                  <a:cubicBezTo>
                    <a:pt x="12594082" y="3362579"/>
                    <a:pt x="12568682" y="3387979"/>
                    <a:pt x="1253731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133755" y="3804791"/>
            <a:ext cx="460652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Ocultamiento de Detalles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33755" y="4284464"/>
            <a:ext cx="8878491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Oculta los detalles internos de un objeto. Los datos y métodos permanecen protegidos. El acceso es solo a través de interfaces públicas controladas.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50237" y="6383834"/>
            <a:ext cx="9445561" cy="2540985"/>
            <a:chOff x="0" y="0"/>
            <a:chExt cx="12594082" cy="33879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82" cy="3387979"/>
            </a:xfrm>
            <a:custGeom>
              <a:avLst/>
              <a:gdLst/>
              <a:ahLst/>
              <a:cxnLst/>
              <a:rect l="l" t="t" r="r" b="b"/>
              <a:pathLst>
                <a:path w="1259408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3331210"/>
                  </a:lnTo>
                  <a:cubicBezTo>
                    <a:pt x="12594082" y="3362579"/>
                    <a:pt x="12568682" y="3387979"/>
                    <a:pt x="1253731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133755" y="6629251"/>
            <a:ext cx="358288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Integridad de Datos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3755" y="7108924"/>
            <a:ext cx="8878491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Protege la integridad de los datos internos. Previene modificaciones no deseadas. Ejemplo común: atributos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private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métodos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(getters/setters).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BF0CD7A-5B90-C8F2-A20D-8E7481DD42C4}"/>
              </a:ext>
            </a:extLst>
          </p:cNvPr>
          <p:cNvSpPr txBox="1"/>
          <p:nvPr/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Encapsulación</a:t>
            </a:r>
          </a:p>
        </p:txBody>
      </p:sp>
      <p:pic>
        <p:nvPicPr>
          <p:cNvPr id="4" name="Picture 3" descr="A close-up of a sign&#10;&#10;AI-generated content may be incorrect.">
            <a:extLst>
              <a:ext uri="{FF2B5EF4-FFF2-40B4-BE49-F238E27FC236}">
                <a16:creationId xmlns:a16="http://schemas.microsoft.com/office/drawing/2014/main" id="{EF5B16EE-DA57-625A-F8CE-DB1919368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74" y="2552700"/>
            <a:ext cx="10171050" cy="45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51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F51DAF-CE61-8111-B3C6-679A1A9F1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ACCD042-17AC-78A0-3D3C-69611C71C17F}"/>
              </a:ext>
            </a:extLst>
          </p:cNvPr>
          <p:cNvSpPr txBox="1"/>
          <p:nvPr/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Encapsulación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  <a:sym typeface="Arimo Bold"/>
            </a:endParaRPr>
          </a:p>
        </p:txBody>
      </p:sp>
      <p:pic>
        <p:nvPicPr>
          <p:cNvPr id="5" name="Picture 4" descr="A diagram of a circular object&#10;&#10;AI-generated content may be incorrect.">
            <a:extLst>
              <a:ext uri="{FF2B5EF4-FFF2-40B4-BE49-F238E27FC236}">
                <a16:creationId xmlns:a16="http://schemas.microsoft.com/office/drawing/2014/main" id="{C402D659-D4F3-464D-2889-E4BDF83E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74" y="2179435"/>
            <a:ext cx="10171050" cy="59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8EC87-3568-C9FC-433E-485E1ACC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5F5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00601B11-FBD0-A56B-5B07-9334128D5DDF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Encapsulación</a:t>
            </a:r>
          </a:p>
        </p:txBody>
      </p:sp>
      <p:pic>
        <p:nvPicPr>
          <p:cNvPr id="4" name="Picture 3" descr="A computer code on a white background&#10;&#10;AI-generated content may be incorrect.">
            <a:extLst>
              <a:ext uri="{FF2B5EF4-FFF2-40B4-BE49-F238E27FC236}">
                <a16:creationId xmlns:a16="http://schemas.microsoft.com/office/drawing/2014/main" id="{2177972A-5BC9-F68B-4620-B2E853C7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638300"/>
            <a:ext cx="11811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5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0AD736DE-F8C5-2488-4DE7-7965F3155657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mo Bold"/>
              </a:rPr>
              <a:t>Constructor</a:t>
            </a: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FC3E336-EA0F-E5AF-DCBC-A333CA54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1704101"/>
            <a:ext cx="10782298" cy="68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5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D6C79-ADDE-2798-50A1-4407C5F8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300BD9B8-0986-8005-5E6F-ABD9C4ECF68D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mo Bold"/>
              </a:rPr>
              <a:t>Destructor</a:t>
            </a:r>
            <a:endParaRPr lang="en-US" sz="3900" b="1" kern="1200" dirty="0">
              <a:solidFill>
                <a:schemeClr val="bg1"/>
              </a:solidFill>
              <a:latin typeface="+mj-lt"/>
              <a:ea typeface="+mj-ea"/>
              <a:cs typeface="+mj-cs"/>
              <a:sym typeface="Arimo Bold"/>
            </a:endParaRPr>
          </a:p>
        </p:txBody>
      </p:sp>
      <p:pic>
        <p:nvPicPr>
          <p:cNvPr id="5" name="Picture 4" descr="A computer code with red lines&#10;&#10;AI-generated content may be incorrect.">
            <a:extLst>
              <a:ext uri="{FF2B5EF4-FFF2-40B4-BE49-F238E27FC236}">
                <a16:creationId xmlns:a16="http://schemas.microsoft.com/office/drawing/2014/main" id="{A6483EBD-0718-694B-F4E4-109F4D15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1866900"/>
            <a:ext cx="1126998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4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8287999" cy="312525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005D5E5-541E-E1D9-4C35-8AD2CC68949A}"/>
              </a:ext>
            </a:extLst>
          </p:cNvPr>
          <p:cNvSpPr txBox="1"/>
          <p:nvPr/>
        </p:nvSpPr>
        <p:spPr>
          <a:xfrm>
            <a:off x="1243012" y="741621"/>
            <a:ext cx="15801975" cy="12261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Arimo Bold"/>
              </a:rPr>
              <a:t>Miembros de una clase: Modificadores</a:t>
            </a:r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DB18FB13-51A0-937B-0E12-E121D98F8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47900"/>
            <a:ext cx="16916400" cy="74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28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4A308-C350-4A8C-B4AB-EE9B1F3CBB9F}"/>
              </a:ext>
            </a:extLst>
          </p:cNvPr>
          <p:cNvSpPr txBox="1"/>
          <p:nvPr/>
        </p:nvSpPr>
        <p:spPr>
          <a:xfrm>
            <a:off x="958323" y="958789"/>
            <a:ext cx="5357715" cy="5360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Suma de Cuadrado.</a:t>
            </a:r>
            <a:endParaRPr lang="en-US" sz="9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6613900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8EFB2-0D29-E95E-CD73-7367BE56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57" y="2857500"/>
            <a:ext cx="10821924" cy="30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36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18E43-4621-3A62-A12F-C8C24D02A8AA}"/>
              </a:ext>
            </a:extLst>
          </p:cNvPr>
          <p:cNvSpPr txBox="1"/>
          <p:nvPr/>
        </p:nvSpPr>
        <p:spPr>
          <a:xfrm>
            <a:off x="958323" y="958789"/>
            <a:ext cx="5357715" cy="5360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Filtrar</a:t>
            </a:r>
            <a:r>
              <a:rPr lang="en-US" sz="9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Palabras con 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6613900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7274B-5198-D5C4-6BEB-AD6F3927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44" y="2705100"/>
            <a:ext cx="1082192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74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09DCA1-7F5C-5DB2-B1FE-72BE779BC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4316748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29A56-8269-8FE0-0854-D9EE52E2DCEC}"/>
              </a:ext>
            </a:extLst>
          </p:cNvPr>
          <p:cNvSpPr txBox="1"/>
          <p:nvPr/>
        </p:nvSpPr>
        <p:spPr>
          <a:xfrm>
            <a:off x="958321" y="585787"/>
            <a:ext cx="16364460" cy="2265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Productos de una Lista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1309" y="2629899"/>
            <a:ext cx="6365383" cy="27432"/>
          </a:xfrm>
          <a:custGeom>
            <a:avLst/>
            <a:gdLst>
              <a:gd name="connsiteX0" fmla="*/ 0 w 6365383"/>
              <a:gd name="connsiteY0" fmla="*/ 0 h 27432"/>
              <a:gd name="connsiteX1" fmla="*/ 636538 w 6365383"/>
              <a:gd name="connsiteY1" fmla="*/ 0 h 27432"/>
              <a:gd name="connsiteX2" fmla="*/ 1273077 w 6365383"/>
              <a:gd name="connsiteY2" fmla="*/ 0 h 27432"/>
              <a:gd name="connsiteX3" fmla="*/ 1909615 w 6365383"/>
              <a:gd name="connsiteY3" fmla="*/ 0 h 27432"/>
              <a:gd name="connsiteX4" fmla="*/ 2673461 w 6365383"/>
              <a:gd name="connsiteY4" fmla="*/ 0 h 27432"/>
              <a:gd name="connsiteX5" fmla="*/ 3373653 w 6365383"/>
              <a:gd name="connsiteY5" fmla="*/ 0 h 27432"/>
              <a:gd name="connsiteX6" fmla="*/ 3819230 w 6365383"/>
              <a:gd name="connsiteY6" fmla="*/ 0 h 27432"/>
              <a:gd name="connsiteX7" fmla="*/ 4392114 w 6365383"/>
              <a:gd name="connsiteY7" fmla="*/ 0 h 27432"/>
              <a:gd name="connsiteX8" fmla="*/ 5155960 w 6365383"/>
              <a:gd name="connsiteY8" fmla="*/ 0 h 27432"/>
              <a:gd name="connsiteX9" fmla="*/ 5792499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856152 w 6365383"/>
              <a:gd name="connsiteY12" fmla="*/ 27432 h 27432"/>
              <a:gd name="connsiteX13" fmla="*/ 5092306 w 6365383"/>
              <a:gd name="connsiteY13" fmla="*/ 27432 h 27432"/>
              <a:gd name="connsiteX14" fmla="*/ 4583076 w 6365383"/>
              <a:gd name="connsiteY14" fmla="*/ 27432 h 27432"/>
              <a:gd name="connsiteX15" fmla="*/ 4137499 w 6365383"/>
              <a:gd name="connsiteY15" fmla="*/ 27432 h 27432"/>
              <a:gd name="connsiteX16" fmla="*/ 3691922 w 6365383"/>
              <a:gd name="connsiteY16" fmla="*/ 27432 h 27432"/>
              <a:gd name="connsiteX17" fmla="*/ 2991730 w 6365383"/>
              <a:gd name="connsiteY17" fmla="*/ 27432 h 27432"/>
              <a:gd name="connsiteX18" fmla="*/ 2546153 w 6365383"/>
              <a:gd name="connsiteY18" fmla="*/ 27432 h 27432"/>
              <a:gd name="connsiteX19" fmla="*/ 1909615 w 6365383"/>
              <a:gd name="connsiteY19" fmla="*/ 27432 h 27432"/>
              <a:gd name="connsiteX20" fmla="*/ 1400384 w 6365383"/>
              <a:gd name="connsiteY20" fmla="*/ 27432 h 27432"/>
              <a:gd name="connsiteX21" fmla="*/ 763846 w 6365383"/>
              <a:gd name="connsiteY21" fmla="*/ 27432 h 27432"/>
              <a:gd name="connsiteX22" fmla="*/ 0 w 6365383"/>
              <a:gd name="connsiteY22" fmla="*/ 27432 h 27432"/>
              <a:gd name="connsiteX23" fmla="*/ 0 w 6365383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65383" h="27432" fill="none" extrusionOk="0">
                <a:moveTo>
                  <a:pt x="0" y="0"/>
                </a:moveTo>
                <a:cubicBezTo>
                  <a:pt x="305169" y="21509"/>
                  <a:pt x="334704" y="-24261"/>
                  <a:pt x="636538" y="0"/>
                </a:cubicBezTo>
                <a:cubicBezTo>
                  <a:pt x="938372" y="24261"/>
                  <a:pt x="1068606" y="2269"/>
                  <a:pt x="1273077" y="0"/>
                </a:cubicBezTo>
                <a:cubicBezTo>
                  <a:pt x="1477548" y="-2269"/>
                  <a:pt x="1738189" y="6272"/>
                  <a:pt x="1909615" y="0"/>
                </a:cubicBezTo>
                <a:cubicBezTo>
                  <a:pt x="2081041" y="-6272"/>
                  <a:pt x="2377015" y="16623"/>
                  <a:pt x="2673461" y="0"/>
                </a:cubicBezTo>
                <a:cubicBezTo>
                  <a:pt x="2969907" y="-16623"/>
                  <a:pt x="3126114" y="13194"/>
                  <a:pt x="3373653" y="0"/>
                </a:cubicBezTo>
                <a:cubicBezTo>
                  <a:pt x="3621192" y="-13194"/>
                  <a:pt x="3704499" y="9486"/>
                  <a:pt x="3819230" y="0"/>
                </a:cubicBezTo>
                <a:cubicBezTo>
                  <a:pt x="3933961" y="-9486"/>
                  <a:pt x="4142691" y="-8221"/>
                  <a:pt x="4392114" y="0"/>
                </a:cubicBezTo>
                <a:cubicBezTo>
                  <a:pt x="4641537" y="8221"/>
                  <a:pt x="4974506" y="12257"/>
                  <a:pt x="5155960" y="0"/>
                </a:cubicBezTo>
                <a:cubicBezTo>
                  <a:pt x="5337414" y="-12257"/>
                  <a:pt x="5585731" y="-22537"/>
                  <a:pt x="5792499" y="0"/>
                </a:cubicBezTo>
                <a:cubicBezTo>
                  <a:pt x="5999267" y="22537"/>
                  <a:pt x="6164726" y="7303"/>
                  <a:pt x="6365383" y="0"/>
                </a:cubicBezTo>
                <a:cubicBezTo>
                  <a:pt x="6365125" y="7487"/>
                  <a:pt x="6364462" y="19984"/>
                  <a:pt x="6365383" y="27432"/>
                </a:cubicBezTo>
                <a:cubicBezTo>
                  <a:pt x="6132222" y="28304"/>
                  <a:pt x="6011986" y="2071"/>
                  <a:pt x="5856152" y="27432"/>
                </a:cubicBezTo>
                <a:cubicBezTo>
                  <a:pt x="5700318" y="52793"/>
                  <a:pt x="5410732" y="5357"/>
                  <a:pt x="5092306" y="27432"/>
                </a:cubicBezTo>
                <a:cubicBezTo>
                  <a:pt x="4773880" y="49507"/>
                  <a:pt x="4705351" y="6645"/>
                  <a:pt x="4583076" y="27432"/>
                </a:cubicBezTo>
                <a:cubicBezTo>
                  <a:pt x="4460801" y="48220"/>
                  <a:pt x="4239915" y="42209"/>
                  <a:pt x="4137499" y="27432"/>
                </a:cubicBezTo>
                <a:cubicBezTo>
                  <a:pt x="4035083" y="12655"/>
                  <a:pt x="3883665" y="32012"/>
                  <a:pt x="3691922" y="27432"/>
                </a:cubicBezTo>
                <a:cubicBezTo>
                  <a:pt x="3500179" y="22852"/>
                  <a:pt x="3265830" y="-126"/>
                  <a:pt x="2991730" y="27432"/>
                </a:cubicBezTo>
                <a:cubicBezTo>
                  <a:pt x="2717630" y="54990"/>
                  <a:pt x="2757122" y="34407"/>
                  <a:pt x="2546153" y="27432"/>
                </a:cubicBezTo>
                <a:cubicBezTo>
                  <a:pt x="2335184" y="20457"/>
                  <a:pt x="2107331" y="58889"/>
                  <a:pt x="1909615" y="27432"/>
                </a:cubicBezTo>
                <a:cubicBezTo>
                  <a:pt x="1711899" y="-4025"/>
                  <a:pt x="1634641" y="48316"/>
                  <a:pt x="1400384" y="27432"/>
                </a:cubicBezTo>
                <a:cubicBezTo>
                  <a:pt x="1166127" y="6548"/>
                  <a:pt x="1068288" y="15776"/>
                  <a:pt x="763846" y="27432"/>
                </a:cubicBezTo>
                <a:cubicBezTo>
                  <a:pt x="459404" y="39088"/>
                  <a:pt x="170017" y="14515"/>
                  <a:pt x="0" y="27432"/>
                </a:cubicBezTo>
                <a:cubicBezTo>
                  <a:pt x="-14" y="18173"/>
                  <a:pt x="-517" y="8990"/>
                  <a:pt x="0" y="0"/>
                </a:cubicBezTo>
                <a:close/>
              </a:path>
              <a:path w="6365383" h="27432" stroke="0" extrusionOk="0">
                <a:moveTo>
                  <a:pt x="0" y="0"/>
                </a:moveTo>
                <a:cubicBezTo>
                  <a:pt x="114610" y="-2215"/>
                  <a:pt x="340315" y="12554"/>
                  <a:pt x="572884" y="0"/>
                </a:cubicBezTo>
                <a:cubicBezTo>
                  <a:pt x="805453" y="-12554"/>
                  <a:pt x="832891" y="-10424"/>
                  <a:pt x="1018461" y="0"/>
                </a:cubicBezTo>
                <a:cubicBezTo>
                  <a:pt x="1204031" y="10424"/>
                  <a:pt x="1590875" y="8682"/>
                  <a:pt x="1782307" y="0"/>
                </a:cubicBezTo>
                <a:cubicBezTo>
                  <a:pt x="1973739" y="-8682"/>
                  <a:pt x="2150876" y="5508"/>
                  <a:pt x="2355192" y="0"/>
                </a:cubicBezTo>
                <a:cubicBezTo>
                  <a:pt x="2559508" y="-5508"/>
                  <a:pt x="2790194" y="26965"/>
                  <a:pt x="2928076" y="0"/>
                </a:cubicBezTo>
                <a:cubicBezTo>
                  <a:pt x="3065958" y="-26965"/>
                  <a:pt x="3321537" y="819"/>
                  <a:pt x="3691922" y="0"/>
                </a:cubicBezTo>
                <a:cubicBezTo>
                  <a:pt x="4062307" y="-819"/>
                  <a:pt x="4072238" y="-15327"/>
                  <a:pt x="4201153" y="0"/>
                </a:cubicBezTo>
                <a:cubicBezTo>
                  <a:pt x="4330068" y="15327"/>
                  <a:pt x="4772079" y="-35646"/>
                  <a:pt x="4964999" y="0"/>
                </a:cubicBezTo>
                <a:cubicBezTo>
                  <a:pt x="5157919" y="35646"/>
                  <a:pt x="5543915" y="6802"/>
                  <a:pt x="5728845" y="0"/>
                </a:cubicBezTo>
                <a:cubicBezTo>
                  <a:pt x="5913775" y="-6802"/>
                  <a:pt x="6142952" y="-21408"/>
                  <a:pt x="6365383" y="0"/>
                </a:cubicBezTo>
                <a:cubicBezTo>
                  <a:pt x="6364552" y="6329"/>
                  <a:pt x="6365787" y="16858"/>
                  <a:pt x="6365383" y="27432"/>
                </a:cubicBezTo>
                <a:cubicBezTo>
                  <a:pt x="6176931" y="320"/>
                  <a:pt x="5998736" y="11244"/>
                  <a:pt x="5665191" y="27432"/>
                </a:cubicBezTo>
                <a:cubicBezTo>
                  <a:pt x="5331646" y="43620"/>
                  <a:pt x="5198011" y="28615"/>
                  <a:pt x="4901345" y="27432"/>
                </a:cubicBezTo>
                <a:cubicBezTo>
                  <a:pt x="4604679" y="26249"/>
                  <a:pt x="4422931" y="40617"/>
                  <a:pt x="4137499" y="27432"/>
                </a:cubicBezTo>
                <a:cubicBezTo>
                  <a:pt x="3852067" y="14247"/>
                  <a:pt x="3861939" y="26581"/>
                  <a:pt x="3628268" y="27432"/>
                </a:cubicBezTo>
                <a:cubicBezTo>
                  <a:pt x="3394597" y="28283"/>
                  <a:pt x="3171361" y="44132"/>
                  <a:pt x="2991730" y="27432"/>
                </a:cubicBezTo>
                <a:cubicBezTo>
                  <a:pt x="2812099" y="10732"/>
                  <a:pt x="2469344" y="24737"/>
                  <a:pt x="2227884" y="27432"/>
                </a:cubicBezTo>
                <a:cubicBezTo>
                  <a:pt x="1986424" y="30127"/>
                  <a:pt x="1748067" y="6359"/>
                  <a:pt x="1591346" y="27432"/>
                </a:cubicBezTo>
                <a:cubicBezTo>
                  <a:pt x="1434625" y="48505"/>
                  <a:pt x="1307456" y="39663"/>
                  <a:pt x="1145769" y="27432"/>
                </a:cubicBezTo>
                <a:cubicBezTo>
                  <a:pt x="984082" y="15201"/>
                  <a:pt x="800279" y="41647"/>
                  <a:pt x="636538" y="27432"/>
                </a:cubicBezTo>
                <a:cubicBezTo>
                  <a:pt x="472797" y="13217"/>
                  <a:pt x="160022" y="2213"/>
                  <a:pt x="0" y="27432"/>
                </a:cubicBezTo>
                <a:cubicBezTo>
                  <a:pt x="-177" y="19307"/>
                  <a:pt x="-1145" y="917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sign&#10;&#10;AI-generated content may be incorrect.">
            <a:extLst>
              <a:ext uri="{FF2B5EF4-FFF2-40B4-BE49-F238E27FC236}">
                <a16:creationId xmlns:a16="http://schemas.microsoft.com/office/drawing/2014/main" id="{193C7DD1-BC3B-3C22-EA58-55574BAD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5" y="4902536"/>
            <a:ext cx="15177897" cy="359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4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2FDD91-CC73-000D-6CFE-C2A66AB6F1DD}"/>
              </a:ext>
            </a:extLst>
          </p:cNvPr>
          <p:cNvSpPr txBox="1"/>
          <p:nvPr/>
        </p:nvSpPr>
        <p:spPr>
          <a:xfrm>
            <a:off x="965202" y="965200"/>
            <a:ext cx="6930876" cy="6850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Boton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Lambda</a:t>
            </a:r>
          </a:p>
        </p:txBody>
      </p:sp>
      <p:pic>
        <p:nvPicPr>
          <p:cNvPr id="4" name="Picture 3" descr="A close-up of a diagram&#10;&#10;AI-generated content may be incorrect.">
            <a:extLst>
              <a:ext uri="{FF2B5EF4-FFF2-40B4-BE49-F238E27FC236}">
                <a16:creationId xmlns:a16="http://schemas.microsoft.com/office/drawing/2014/main" id="{4F6C2B77-0415-F978-2B62-C1BAD1C6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78" y="571500"/>
            <a:ext cx="1023952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62"/>
            <a:chOff x="0" y="0"/>
            <a:chExt cx="24384000" cy="472541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5167164"/>
            <a:ext cx="1146497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Abstracción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6535490"/>
            <a:ext cx="637795" cy="637890"/>
            <a:chOff x="0" y="0"/>
            <a:chExt cx="850393" cy="850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8575" y="6588621"/>
            <a:ext cx="425195" cy="531591"/>
            <a:chOff x="0" y="0"/>
            <a:chExt cx="566927" cy="70878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2" r="-23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13632" y="659472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Enfoque Esencial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3632" y="7074396"/>
            <a:ext cx="7053114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Se enfoca en la funcionalidad esencial. Oculta la complejidad subyacente. Define interfaces y clases abstractas para comportamientos comunes.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21105" y="6535490"/>
            <a:ext cx="637794" cy="637890"/>
            <a:chOff x="0" y="0"/>
            <a:chExt cx="850392" cy="850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27444" y="6588621"/>
            <a:ext cx="425196" cy="531591"/>
            <a:chOff x="0" y="0"/>
            <a:chExt cx="566928" cy="70878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2" r="-23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42500" y="6594722"/>
            <a:ext cx="370864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Diseño Simplificado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42500" y="7074396"/>
            <a:ext cx="7053262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Permite diseñar sistemas complejos. Simplifica su uso por parte del programador. Ejemplo práctico: una interfaz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Volable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Avion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Pajaro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0FD8E9-EF8A-6653-15BF-DEF87E78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51180-3E27-20D7-DFA3-452F1AC33D44}"/>
              </a:ext>
            </a:extLst>
          </p:cNvPr>
          <p:cNvSpPr txBox="1"/>
          <p:nvPr/>
        </p:nvSpPr>
        <p:spPr>
          <a:xfrm>
            <a:off x="965202" y="965200"/>
            <a:ext cx="6930876" cy="6850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Números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positivos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diagram of a number&#10;&#10;AI-generated content may be incorrect.">
            <a:extLst>
              <a:ext uri="{FF2B5EF4-FFF2-40B4-BE49-F238E27FC236}">
                <a16:creationId xmlns:a16="http://schemas.microsoft.com/office/drawing/2014/main" id="{2D5A7A4C-C35A-17FC-C96F-1E7777E99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378" y="965200"/>
            <a:ext cx="7921421" cy="82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5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F29CC2-F413-435A-4EB1-33BCFF879955}"/>
              </a:ext>
            </a:extLst>
          </p:cNvPr>
          <p:cNvSpPr txBox="1"/>
          <p:nvPr/>
        </p:nvSpPr>
        <p:spPr>
          <a:xfrm>
            <a:off x="958323" y="958789"/>
            <a:ext cx="5357715" cy="5360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Arquitectura del sistema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6613900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9D6279C0-2E84-6F79-D702-A7092FDDF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44" y="800101"/>
            <a:ext cx="10821924" cy="850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44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C2A452-97F4-32FD-FE35-55BC4CB32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8BC7F-1347-D853-B770-2D9821BCADB3}"/>
              </a:ext>
            </a:extLst>
          </p:cNvPr>
          <p:cNvSpPr txBox="1"/>
          <p:nvPr/>
        </p:nvSpPr>
        <p:spPr>
          <a:xfrm>
            <a:off x="958323" y="958789"/>
            <a:ext cx="5357715" cy="5360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</a:t>
            </a:r>
            <a:r>
              <a:rPr lang="en-US" sz="9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9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detallada</a:t>
            </a:r>
            <a:endParaRPr lang="en-US" sz="9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6613900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D50D7AED-B2EA-2F58-464B-FBA535AD0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598932"/>
            <a:ext cx="10591800" cy="911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1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32037" y="-6049"/>
                  <a:pt x="341573" y="8190"/>
                  <a:pt x="528066" y="0"/>
                </a:cubicBezTo>
                <a:cubicBezTo>
                  <a:pt x="714559" y="-8190"/>
                  <a:pt x="678534" y="9837"/>
                  <a:pt x="740664" y="0"/>
                </a:cubicBezTo>
                <a:cubicBezTo>
                  <a:pt x="802794" y="-9837"/>
                  <a:pt x="1513465" y="11077"/>
                  <a:pt x="1741932" y="0"/>
                </a:cubicBezTo>
                <a:cubicBezTo>
                  <a:pt x="1970399" y="-11077"/>
                  <a:pt x="2079676" y="-3524"/>
                  <a:pt x="2269998" y="0"/>
                </a:cubicBezTo>
                <a:cubicBezTo>
                  <a:pt x="2460320" y="3524"/>
                  <a:pt x="2572653" y="-14245"/>
                  <a:pt x="2798064" y="0"/>
                </a:cubicBezTo>
                <a:cubicBezTo>
                  <a:pt x="3023475" y="14245"/>
                  <a:pt x="3334995" y="-2251"/>
                  <a:pt x="3799332" y="0"/>
                </a:cubicBezTo>
                <a:cubicBezTo>
                  <a:pt x="4263669" y="2251"/>
                  <a:pt x="4043877" y="-2074"/>
                  <a:pt x="4169664" y="0"/>
                </a:cubicBezTo>
                <a:cubicBezTo>
                  <a:pt x="4295451" y="2074"/>
                  <a:pt x="4947358" y="-19002"/>
                  <a:pt x="5170932" y="0"/>
                </a:cubicBezTo>
                <a:cubicBezTo>
                  <a:pt x="5394506" y="19002"/>
                  <a:pt x="5846960" y="25600"/>
                  <a:pt x="6172200" y="0"/>
                </a:cubicBezTo>
                <a:cubicBezTo>
                  <a:pt x="6497440" y="-25600"/>
                  <a:pt x="6640797" y="-28229"/>
                  <a:pt x="6858000" y="0"/>
                </a:cubicBezTo>
                <a:cubicBezTo>
                  <a:pt x="7075203" y="28229"/>
                  <a:pt x="7465467" y="-20429"/>
                  <a:pt x="7859268" y="0"/>
                </a:cubicBezTo>
                <a:cubicBezTo>
                  <a:pt x="8253069" y="20429"/>
                  <a:pt x="8279960" y="-3098"/>
                  <a:pt x="8387334" y="0"/>
                </a:cubicBezTo>
                <a:cubicBezTo>
                  <a:pt x="8494708" y="3098"/>
                  <a:pt x="8708488" y="-2237"/>
                  <a:pt x="8915400" y="0"/>
                </a:cubicBezTo>
                <a:cubicBezTo>
                  <a:pt x="9122312" y="2237"/>
                  <a:pt x="9423065" y="-8658"/>
                  <a:pt x="9758934" y="0"/>
                </a:cubicBezTo>
                <a:cubicBezTo>
                  <a:pt x="10094803" y="8658"/>
                  <a:pt x="10071049" y="-8233"/>
                  <a:pt x="10287000" y="0"/>
                </a:cubicBezTo>
                <a:cubicBezTo>
                  <a:pt x="10502951" y="8233"/>
                  <a:pt x="10864922" y="8333"/>
                  <a:pt x="11288268" y="0"/>
                </a:cubicBezTo>
                <a:cubicBezTo>
                  <a:pt x="11711614" y="-8333"/>
                  <a:pt x="12021623" y="-41884"/>
                  <a:pt x="12289536" y="0"/>
                </a:cubicBezTo>
                <a:cubicBezTo>
                  <a:pt x="12557449" y="41884"/>
                  <a:pt x="12682470" y="8350"/>
                  <a:pt x="12975336" y="0"/>
                </a:cubicBezTo>
                <a:cubicBezTo>
                  <a:pt x="13268202" y="-8350"/>
                  <a:pt x="13250017" y="-15601"/>
                  <a:pt x="13503402" y="0"/>
                </a:cubicBezTo>
                <a:cubicBezTo>
                  <a:pt x="13756787" y="15601"/>
                  <a:pt x="13629836" y="-5342"/>
                  <a:pt x="13716000" y="0"/>
                </a:cubicBezTo>
                <a:cubicBezTo>
                  <a:pt x="13802164" y="5342"/>
                  <a:pt x="13923423" y="-1390"/>
                  <a:pt x="14086332" y="0"/>
                </a:cubicBezTo>
                <a:cubicBezTo>
                  <a:pt x="14249241" y="1390"/>
                  <a:pt x="14274022" y="5815"/>
                  <a:pt x="14456664" y="0"/>
                </a:cubicBezTo>
                <a:cubicBezTo>
                  <a:pt x="14639306" y="-5815"/>
                  <a:pt x="14836815" y="-17774"/>
                  <a:pt x="14984730" y="0"/>
                </a:cubicBezTo>
                <a:cubicBezTo>
                  <a:pt x="15132645" y="17774"/>
                  <a:pt x="15380326" y="10857"/>
                  <a:pt x="15773400" y="0"/>
                </a:cubicBezTo>
                <a:cubicBezTo>
                  <a:pt x="15799733" y="267695"/>
                  <a:pt x="15750121" y="401975"/>
                  <a:pt x="15773400" y="677012"/>
                </a:cubicBezTo>
                <a:cubicBezTo>
                  <a:pt x="15796679" y="952049"/>
                  <a:pt x="15776060" y="1152174"/>
                  <a:pt x="15773400" y="1354024"/>
                </a:cubicBezTo>
                <a:cubicBezTo>
                  <a:pt x="15770740" y="1555874"/>
                  <a:pt x="15765005" y="1762692"/>
                  <a:pt x="15773400" y="2031035"/>
                </a:cubicBezTo>
                <a:cubicBezTo>
                  <a:pt x="15781795" y="2299378"/>
                  <a:pt x="15758852" y="2593576"/>
                  <a:pt x="15773400" y="2870530"/>
                </a:cubicBezTo>
                <a:cubicBezTo>
                  <a:pt x="15787948" y="3147484"/>
                  <a:pt x="15759787" y="3343231"/>
                  <a:pt x="15773400" y="3628783"/>
                </a:cubicBezTo>
                <a:cubicBezTo>
                  <a:pt x="15787013" y="3914335"/>
                  <a:pt x="15794652" y="3868421"/>
                  <a:pt x="15773400" y="4062071"/>
                </a:cubicBezTo>
                <a:cubicBezTo>
                  <a:pt x="15752148" y="4255721"/>
                  <a:pt x="15768448" y="4495596"/>
                  <a:pt x="15773400" y="4657841"/>
                </a:cubicBezTo>
                <a:cubicBezTo>
                  <a:pt x="15778353" y="4820086"/>
                  <a:pt x="15806066" y="5246668"/>
                  <a:pt x="15773400" y="5497335"/>
                </a:cubicBezTo>
                <a:cubicBezTo>
                  <a:pt x="15740734" y="5748002"/>
                  <a:pt x="15748194" y="5968988"/>
                  <a:pt x="15773400" y="6174347"/>
                </a:cubicBezTo>
                <a:cubicBezTo>
                  <a:pt x="15798606" y="6379706"/>
                  <a:pt x="15784182" y="6750921"/>
                  <a:pt x="15773400" y="6932600"/>
                </a:cubicBezTo>
                <a:cubicBezTo>
                  <a:pt x="15762618" y="7114279"/>
                  <a:pt x="15779642" y="7246624"/>
                  <a:pt x="15773400" y="7528371"/>
                </a:cubicBezTo>
                <a:cubicBezTo>
                  <a:pt x="15767158" y="7810118"/>
                  <a:pt x="15794083" y="7995933"/>
                  <a:pt x="15773400" y="8124141"/>
                </a:cubicBezTo>
                <a:cubicBezTo>
                  <a:pt x="15513806" y="8112387"/>
                  <a:pt x="15249303" y="8133566"/>
                  <a:pt x="14772132" y="8124141"/>
                </a:cubicBezTo>
                <a:cubicBezTo>
                  <a:pt x="14294961" y="8114716"/>
                  <a:pt x="14563254" y="8127520"/>
                  <a:pt x="14401800" y="8124141"/>
                </a:cubicBezTo>
                <a:cubicBezTo>
                  <a:pt x="14240346" y="8120762"/>
                  <a:pt x="14255545" y="8117277"/>
                  <a:pt x="14189202" y="8124141"/>
                </a:cubicBezTo>
                <a:cubicBezTo>
                  <a:pt x="14122859" y="8131005"/>
                  <a:pt x="13994812" y="8111813"/>
                  <a:pt x="13818870" y="8124141"/>
                </a:cubicBezTo>
                <a:cubicBezTo>
                  <a:pt x="13642928" y="8136469"/>
                  <a:pt x="13550574" y="8126424"/>
                  <a:pt x="13290804" y="8124141"/>
                </a:cubicBezTo>
                <a:cubicBezTo>
                  <a:pt x="13031034" y="8121858"/>
                  <a:pt x="12825604" y="8121435"/>
                  <a:pt x="12605004" y="8124141"/>
                </a:cubicBezTo>
                <a:cubicBezTo>
                  <a:pt x="12384404" y="8126847"/>
                  <a:pt x="12312741" y="8126689"/>
                  <a:pt x="12234672" y="8124141"/>
                </a:cubicBezTo>
                <a:cubicBezTo>
                  <a:pt x="12156603" y="8121593"/>
                  <a:pt x="11628171" y="8074559"/>
                  <a:pt x="11233404" y="8124141"/>
                </a:cubicBezTo>
                <a:cubicBezTo>
                  <a:pt x="10838637" y="8173723"/>
                  <a:pt x="10797795" y="8118102"/>
                  <a:pt x="10547604" y="8124141"/>
                </a:cubicBezTo>
                <a:cubicBezTo>
                  <a:pt x="10297413" y="8130180"/>
                  <a:pt x="9846566" y="8161478"/>
                  <a:pt x="9546336" y="8124141"/>
                </a:cubicBezTo>
                <a:cubicBezTo>
                  <a:pt x="9246106" y="8086804"/>
                  <a:pt x="8884125" y="8093486"/>
                  <a:pt x="8702802" y="8124141"/>
                </a:cubicBezTo>
                <a:cubicBezTo>
                  <a:pt x="8521479" y="8154796"/>
                  <a:pt x="8301390" y="8119725"/>
                  <a:pt x="8174736" y="8124141"/>
                </a:cubicBezTo>
                <a:cubicBezTo>
                  <a:pt x="8048082" y="8128557"/>
                  <a:pt x="7552273" y="8087305"/>
                  <a:pt x="7331202" y="8124141"/>
                </a:cubicBezTo>
                <a:cubicBezTo>
                  <a:pt x="7110131" y="8160977"/>
                  <a:pt x="7050173" y="8137074"/>
                  <a:pt x="6960870" y="8124141"/>
                </a:cubicBezTo>
                <a:cubicBezTo>
                  <a:pt x="6871567" y="8111208"/>
                  <a:pt x="6477100" y="8133708"/>
                  <a:pt x="6275070" y="8124141"/>
                </a:cubicBezTo>
                <a:cubicBezTo>
                  <a:pt x="6073040" y="8114574"/>
                  <a:pt x="6120265" y="8127350"/>
                  <a:pt x="6062472" y="8124141"/>
                </a:cubicBezTo>
                <a:cubicBezTo>
                  <a:pt x="6004679" y="8120932"/>
                  <a:pt x="5342670" y="8125748"/>
                  <a:pt x="5061204" y="8124141"/>
                </a:cubicBezTo>
                <a:cubicBezTo>
                  <a:pt x="4779738" y="8122534"/>
                  <a:pt x="4620815" y="8127941"/>
                  <a:pt x="4375404" y="8124141"/>
                </a:cubicBezTo>
                <a:cubicBezTo>
                  <a:pt x="4129993" y="8120341"/>
                  <a:pt x="3610646" y="8109978"/>
                  <a:pt x="3374136" y="8124141"/>
                </a:cubicBezTo>
                <a:cubicBezTo>
                  <a:pt x="3137626" y="8138304"/>
                  <a:pt x="3032223" y="8133433"/>
                  <a:pt x="2846070" y="8124141"/>
                </a:cubicBezTo>
                <a:cubicBezTo>
                  <a:pt x="2659917" y="8114849"/>
                  <a:pt x="2641911" y="8114448"/>
                  <a:pt x="2475738" y="8124141"/>
                </a:cubicBezTo>
                <a:cubicBezTo>
                  <a:pt x="2309565" y="8133834"/>
                  <a:pt x="2098441" y="8141614"/>
                  <a:pt x="1789938" y="8124141"/>
                </a:cubicBezTo>
                <a:cubicBezTo>
                  <a:pt x="1481435" y="8106668"/>
                  <a:pt x="1277263" y="8092086"/>
                  <a:pt x="946404" y="8124141"/>
                </a:cubicBezTo>
                <a:cubicBezTo>
                  <a:pt x="615545" y="8156196"/>
                  <a:pt x="347467" y="8093212"/>
                  <a:pt x="0" y="8124141"/>
                </a:cubicBezTo>
                <a:cubicBezTo>
                  <a:pt x="-8264" y="7782151"/>
                  <a:pt x="10647" y="7579969"/>
                  <a:pt x="0" y="7365888"/>
                </a:cubicBezTo>
                <a:cubicBezTo>
                  <a:pt x="-10647" y="7151807"/>
                  <a:pt x="-27239" y="6920409"/>
                  <a:pt x="0" y="6770118"/>
                </a:cubicBezTo>
                <a:cubicBezTo>
                  <a:pt x="27239" y="6619827"/>
                  <a:pt x="-9984" y="6357912"/>
                  <a:pt x="0" y="6174347"/>
                </a:cubicBezTo>
                <a:cubicBezTo>
                  <a:pt x="9984" y="5990782"/>
                  <a:pt x="14731" y="5808030"/>
                  <a:pt x="0" y="5578577"/>
                </a:cubicBezTo>
                <a:cubicBezTo>
                  <a:pt x="-14731" y="5349124"/>
                  <a:pt x="-3385" y="5231023"/>
                  <a:pt x="0" y="4982806"/>
                </a:cubicBezTo>
                <a:cubicBezTo>
                  <a:pt x="3385" y="4734589"/>
                  <a:pt x="12363" y="4559354"/>
                  <a:pt x="0" y="4224553"/>
                </a:cubicBezTo>
                <a:cubicBezTo>
                  <a:pt x="-12363" y="3889752"/>
                  <a:pt x="12530" y="3828830"/>
                  <a:pt x="0" y="3547542"/>
                </a:cubicBezTo>
                <a:cubicBezTo>
                  <a:pt x="-12530" y="3266254"/>
                  <a:pt x="-2744" y="3306241"/>
                  <a:pt x="0" y="3114254"/>
                </a:cubicBezTo>
                <a:cubicBezTo>
                  <a:pt x="2744" y="2922267"/>
                  <a:pt x="-12792" y="2669456"/>
                  <a:pt x="0" y="2518484"/>
                </a:cubicBezTo>
                <a:cubicBezTo>
                  <a:pt x="12792" y="2367512"/>
                  <a:pt x="33308" y="1953184"/>
                  <a:pt x="0" y="1760231"/>
                </a:cubicBezTo>
                <a:cubicBezTo>
                  <a:pt x="-33308" y="1567278"/>
                  <a:pt x="9390" y="1459423"/>
                  <a:pt x="0" y="1245702"/>
                </a:cubicBezTo>
                <a:cubicBezTo>
                  <a:pt x="-9390" y="1031981"/>
                  <a:pt x="-38703" y="540497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F6E8BC1-FBE9-6C52-9010-069C0E88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639782"/>
            <a:ext cx="15201900" cy="69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33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6209FD9-AF3A-F526-F75D-44252BBFE503}"/>
              </a:ext>
            </a:extLst>
          </p:cNvPr>
          <p:cNvSpPr txBox="1"/>
          <p:nvPr/>
        </p:nvSpPr>
        <p:spPr>
          <a:xfrm>
            <a:off x="946404" y="959280"/>
            <a:ext cx="5143500" cy="2578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 dirty="0" err="1">
                <a:solidFill>
                  <a:srgbClr val="002060"/>
                </a:solidFill>
                <a:latin typeface="+mj-lt"/>
                <a:ea typeface="+mj-ea"/>
                <a:cs typeface="+mj-cs"/>
                <a:sym typeface="Arimo Bold"/>
              </a:rPr>
              <a:t>SobreCarga</a:t>
            </a:r>
            <a:endParaRPr lang="en-US" sz="8100" b="1" kern="1200" dirty="0">
              <a:solidFill>
                <a:srgbClr val="002060"/>
              </a:solidFill>
              <a:latin typeface="+mj-lt"/>
              <a:ea typeface="+mj-ea"/>
              <a:cs typeface="+mj-cs"/>
              <a:sym typeface="Arimo Bold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D0EABCA2-4CDF-8CFA-7175-3C4E4FFFFD2E}"/>
              </a:ext>
            </a:extLst>
          </p:cNvPr>
          <p:cNvSpPr txBox="1"/>
          <p:nvPr/>
        </p:nvSpPr>
        <p:spPr>
          <a:xfrm>
            <a:off x="946404" y="4210812"/>
            <a:ext cx="5143500" cy="5116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45720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3600" dirty="0" err="1"/>
              <a:t>Aplicar</a:t>
            </a:r>
            <a:r>
              <a:rPr lang="en-US" sz="3600" dirty="0"/>
              <a:t> la </a:t>
            </a:r>
            <a:r>
              <a:rPr lang="en-US" sz="3600" dirty="0" err="1"/>
              <a:t>sobrecarga</a:t>
            </a:r>
            <a:r>
              <a:rPr lang="en-US" sz="3600" dirty="0"/>
              <a:t> para disponer de </a:t>
            </a:r>
            <a:r>
              <a:rPr lang="en-US" sz="3600" dirty="0" err="1"/>
              <a:t>diversas</a:t>
            </a:r>
            <a:r>
              <a:rPr lang="en-US" sz="3600" dirty="0"/>
              <a:t> </a:t>
            </a:r>
            <a:r>
              <a:rPr lang="en-US" sz="3600" dirty="0" err="1"/>
              <a:t>versiones</a:t>
            </a:r>
            <a:r>
              <a:rPr lang="en-US" sz="3600" dirty="0"/>
              <a:t> de métodos y </a:t>
            </a:r>
            <a:r>
              <a:rPr lang="en-US" sz="3600" dirty="0" err="1"/>
              <a:t>constructores</a:t>
            </a:r>
            <a:r>
              <a:rPr lang="en-US" sz="3600" dirty="0"/>
              <a:t> que se </a:t>
            </a:r>
            <a:r>
              <a:rPr lang="en-US" sz="3600" dirty="0" err="1"/>
              <a:t>puedan</a:t>
            </a:r>
            <a:r>
              <a:rPr lang="en-US" sz="3600" dirty="0"/>
              <a:t> </a:t>
            </a:r>
            <a:r>
              <a:rPr lang="en-US" sz="3600" dirty="0" err="1"/>
              <a:t>aplicar</a:t>
            </a:r>
            <a:r>
              <a:rPr lang="en-US" sz="3600" dirty="0"/>
              <a:t> </a:t>
            </a:r>
            <a:r>
              <a:rPr lang="en-US" sz="3600" dirty="0" err="1"/>
              <a:t>dependiendo</a:t>
            </a:r>
            <a:r>
              <a:rPr lang="en-US" sz="3600" dirty="0"/>
              <a:t> de las </a:t>
            </a:r>
            <a:r>
              <a:rPr lang="en-US" sz="3600" dirty="0" err="1"/>
              <a:t>necesidades</a:t>
            </a:r>
            <a:r>
              <a:rPr lang="en-US" sz="3600" dirty="0"/>
              <a:t> que se tengan o se </a:t>
            </a:r>
            <a:r>
              <a:rPr lang="en-US" sz="3600" dirty="0" err="1"/>
              <a:t>proyecten</a:t>
            </a:r>
            <a:r>
              <a:rPr lang="en-US" sz="3600" dirty="0"/>
              <a:t> </a:t>
            </a:r>
            <a:r>
              <a:rPr lang="en-US" sz="3600" dirty="0" err="1"/>
              <a:t>tener</a:t>
            </a:r>
            <a:r>
              <a:rPr lang="en-US" sz="3600" dirty="0"/>
              <a:t>.</a:t>
            </a:r>
            <a:endParaRPr lang="en-US" sz="3600" b="1" dirty="0">
              <a:sym typeface="Arimo Bold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D9666-83E2-9ADB-793E-F8C7D72B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44" y="1182491"/>
            <a:ext cx="10355580" cy="79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45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5C1862-1155-5B99-DE2B-486BEDBAE303}"/>
              </a:ext>
            </a:extLst>
          </p:cNvPr>
          <p:cNvSpPr txBox="1"/>
          <p:nvPr/>
        </p:nvSpPr>
        <p:spPr>
          <a:xfrm>
            <a:off x="946404" y="959280"/>
            <a:ext cx="5143500" cy="2578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 kern="1200" dirty="0" err="1">
                <a:solidFill>
                  <a:srgbClr val="002060"/>
                </a:solidFill>
                <a:latin typeface="+mj-lt"/>
                <a:ea typeface="+mj-ea"/>
                <a:cs typeface="+mj-cs"/>
                <a:sym typeface="Arimo Bold"/>
              </a:rPr>
              <a:t>Firma</a:t>
            </a:r>
            <a:r>
              <a:rPr lang="en-US" sz="75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  <a:sym typeface="Arimo Bold"/>
              </a:rPr>
              <a:t> de un </a:t>
            </a:r>
            <a:r>
              <a:rPr lang="en-US" sz="7500" b="1" kern="1200" dirty="0" err="1">
                <a:solidFill>
                  <a:srgbClr val="002060"/>
                </a:solidFill>
                <a:latin typeface="+mj-lt"/>
                <a:ea typeface="+mj-ea"/>
                <a:cs typeface="+mj-cs"/>
                <a:sym typeface="Arimo Bold"/>
              </a:rPr>
              <a:t>Documento</a:t>
            </a:r>
            <a:endParaRPr lang="en-US" sz="7500" b="1" kern="1200" dirty="0">
              <a:solidFill>
                <a:srgbClr val="002060"/>
              </a:solidFill>
              <a:latin typeface="+mj-lt"/>
              <a:ea typeface="+mj-ea"/>
              <a:cs typeface="+mj-cs"/>
              <a:sym typeface="Arimo Bold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A16B043-D1CD-FDAD-25B1-0D78C49D309B}"/>
              </a:ext>
            </a:extLst>
          </p:cNvPr>
          <p:cNvSpPr txBox="1"/>
          <p:nvPr/>
        </p:nvSpPr>
        <p:spPr>
          <a:xfrm>
            <a:off x="946404" y="4210812"/>
            <a:ext cx="5143500" cy="5116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La firma de un método esta definida por: 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	– Nombre del método 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	– Parámetros del método 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		• La cantidad de parámetros 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		• El tipo de dato de sus parámetros 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		• Orden de los parámetros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En una clase no puede existir dos métodos con la misma firma.</a:t>
            </a:r>
            <a:endParaRPr lang="en-US" sz="2600" b="1">
              <a:sym typeface="Arimo Bold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97320A8-E553-0599-C84F-5E1A8C13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44" y="1866900"/>
            <a:ext cx="1035558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79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DA303-6744-7A30-B50C-3DCA48E076D4}"/>
              </a:ext>
            </a:extLst>
          </p:cNvPr>
          <p:cNvSpPr txBox="1"/>
          <p:nvPr/>
        </p:nvSpPr>
        <p:spPr>
          <a:xfrm>
            <a:off x="946404" y="959280"/>
            <a:ext cx="5143500" cy="2578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900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SOBRECARGA DE MÉTODOS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34A5C-94E0-513A-AB7E-7D0D7DFC0892}"/>
              </a:ext>
            </a:extLst>
          </p:cNvPr>
          <p:cNvSpPr txBox="1"/>
          <p:nvPr/>
        </p:nvSpPr>
        <p:spPr>
          <a:xfrm>
            <a:off x="946404" y="4210812"/>
            <a:ext cx="5143500" cy="51160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Es la </a:t>
            </a:r>
            <a:r>
              <a:rPr lang="en-US" sz="2800" dirty="0" err="1"/>
              <a:t>implementación</a:t>
            </a:r>
            <a:r>
              <a:rPr lang="en-US" sz="2800" dirty="0"/>
              <a:t> de </a:t>
            </a:r>
            <a:r>
              <a:rPr lang="en-US" sz="2800" dirty="0" err="1"/>
              <a:t>varios</a:t>
            </a:r>
            <a:r>
              <a:rPr lang="en-US" sz="2800" dirty="0"/>
              <a:t> métodos con el mismo nombre, pero que se </a:t>
            </a:r>
            <a:r>
              <a:rPr lang="en-US" sz="2800" dirty="0" err="1"/>
              <a:t>diferencian</a:t>
            </a:r>
            <a:r>
              <a:rPr lang="en-US" sz="2800" dirty="0"/>
              <a:t> en: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	– La cantidad de </a:t>
            </a:r>
            <a:r>
              <a:rPr lang="en-US" sz="2800" dirty="0" err="1"/>
              <a:t>parámetros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	– El </a:t>
            </a:r>
            <a:r>
              <a:rPr lang="en-US" sz="2800" dirty="0" err="1"/>
              <a:t>tipo</a:t>
            </a:r>
            <a:r>
              <a:rPr lang="en-US" sz="2800" dirty="0"/>
              <a:t> de </a:t>
            </a:r>
            <a:r>
              <a:rPr lang="en-US" sz="2800" dirty="0" err="1"/>
              <a:t>dato</a:t>
            </a:r>
            <a:r>
              <a:rPr lang="en-US" sz="2800" dirty="0"/>
              <a:t> de sus </a:t>
            </a:r>
            <a:r>
              <a:rPr lang="en-US" sz="2800" dirty="0" err="1"/>
              <a:t>parámetros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	– Orden de los </a:t>
            </a:r>
            <a:r>
              <a:rPr lang="en-US" sz="2800" dirty="0" err="1"/>
              <a:t>parámetros</a:t>
            </a:r>
            <a:endParaRPr lang="en-US" sz="28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Por lo tanto podemos </a:t>
            </a:r>
            <a:r>
              <a:rPr lang="en-US" sz="2800" dirty="0" err="1"/>
              <a:t>afirmar</a:t>
            </a:r>
            <a:r>
              <a:rPr lang="en-US" sz="2800" dirty="0"/>
              <a:t> que los métodos tienen </a:t>
            </a:r>
            <a:r>
              <a:rPr lang="en-US" sz="2800" dirty="0" err="1"/>
              <a:t>diferente</a:t>
            </a:r>
            <a:r>
              <a:rPr lang="en-US" sz="2800" dirty="0"/>
              <a:t> </a:t>
            </a:r>
            <a:r>
              <a:rPr lang="en-US" sz="2800" dirty="0" err="1"/>
              <a:t>firma</a:t>
            </a:r>
            <a:r>
              <a:rPr lang="en-US" sz="2800" dirty="0"/>
              <a:t>.</a:t>
            </a:r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0B5CF85-5D0F-93DD-F12A-7B22AA5A3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44" y="1485900"/>
            <a:ext cx="1035558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51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675FE-0D48-F94A-C0AD-743FF860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69C63-9562-B46C-4E7D-B6A231D0105C}"/>
              </a:ext>
            </a:extLst>
          </p:cNvPr>
          <p:cNvSpPr txBox="1"/>
          <p:nvPr/>
        </p:nvSpPr>
        <p:spPr>
          <a:xfrm>
            <a:off x="958321" y="685801"/>
            <a:ext cx="16364460" cy="2748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SOBRECARGA DE MÉTODOS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1553" y="3515868"/>
            <a:ext cx="6858000" cy="27432"/>
          </a:xfrm>
          <a:custGeom>
            <a:avLst/>
            <a:gdLst>
              <a:gd name="connsiteX0" fmla="*/ 0 w 6858000"/>
              <a:gd name="connsiteY0" fmla="*/ 0 h 27432"/>
              <a:gd name="connsiteX1" fmla="*/ 685800 w 6858000"/>
              <a:gd name="connsiteY1" fmla="*/ 0 h 27432"/>
              <a:gd name="connsiteX2" fmla="*/ 1440180 w 6858000"/>
              <a:gd name="connsiteY2" fmla="*/ 0 h 27432"/>
              <a:gd name="connsiteX3" fmla="*/ 2057400 w 6858000"/>
              <a:gd name="connsiteY3" fmla="*/ 0 h 27432"/>
              <a:gd name="connsiteX4" fmla="*/ 2606040 w 6858000"/>
              <a:gd name="connsiteY4" fmla="*/ 0 h 27432"/>
              <a:gd name="connsiteX5" fmla="*/ 3154680 w 6858000"/>
              <a:gd name="connsiteY5" fmla="*/ 0 h 27432"/>
              <a:gd name="connsiteX6" fmla="*/ 3634740 w 6858000"/>
              <a:gd name="connsiteY6" fmla="*/ 0 h 27432"/>
              <a:gd name="connsiteX7" fmla="*/ 4457700 w 6858000"/>
              <a:gd name="connsiteY7" fmla="*/ 0 h 27432"/>
              <a:gd name="connsiteX8" fmla="*/ 5280660 w 6858000"/>
              <a:gd name="connsiteY8" fmla="*/ 0 h 27432"/>
              <a:gd name="connsiteX9" fmla="*/ 6103620 w 6858000"/>
              <a:gd name="connsiteY9" fmla="*/ 0 h 27432"/>
              <a:gd name="connsiteX10" fmla="*/ 6858000 w 6858000"/>
              <a:gd name="connsiteY10" fmla="*/ 0 h 27432"/>
              <a:gd name="connsiteX11" fmla="*/ 6858000 w 6858000"/>
              <a:gd name="connsiteY11" fmla="*/ 27432 h 27432"/>
              <a:gd name="connsiteX12" fmla="*/ 6172200 w 6858000"/>
              <a:gd name="connsiteY12" fmla="*/ 27432 h 27432"/>
              <a:gd name="connsiteX13" fmla="*/ 5417820 w 6858000"/>
              <a:gd name="connsiteY13" fmla="*/ 27432 h 27432"/>
              <a:gd name="connsiteX14" fmla="*/ 4937760 w 6858000"/>
              <a:gd name="connsiteY14" fmla="*/ 27432 h 27432"/>
              <a:gd name="connsiteX15" fmla="*/ 4457700 w 6858000"/>
              <a:gd name="connsiteY15" fmla="*/ 27432 h 27432"/>
              <a:gd name="connsiteX16" fmla="*/ 3977640 w 6858000"/>
              <a:gd name="connsiteY16" fmla="*/ 27432 h 27432"/>
              <a:gd name="connsiteX17" fmla="*/ 3429000 w 6858000"/>
              <a:gd name="connsiteY17" fmla="*/ 27432 h 27432"/>
              <a:gd name="connsiteX18" fmla="*/ 2880360 w 6858000"/>
              <a:gd name="connsiteY18" fmla="*/ 27432 h 27432"/>
              <a:gd name="connsiteX19" fmla="*/ 2331720 w 6858000"/>
              <a:gd name="connsiteY19" fmla="*/ 27432 h 27432"/>
              <a:gd name="connsiteX20" fmla="*/ 1783080 w 6858000"/>
              <a:gd name="connsiteY20" fmla="*/ 27432 h 27432"/>
              <a:gd name="connsiteX21" fmla="*/ 1234440 w 6858000"/>
              <a:gd name="connsiteY21" fmla="*/ 27432 h 27432"/>
              <a:gd name="connsiteX22" fmla="*/ 0 w 6858000"/>
              <a:gd name="connsiteY22" fmla="*/ 27432 h 27432"/>
              <a:gd name="connsiteX23" fmla="*/ 0 w 6858000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0" h="27432" fill="none" extrusionOk="0">
                <a:moveTo>
                  <a:pt x="0" y="0"/>
                </a:moveTo>
                <a:cubicBezTo>
                  <a:pt x="215590" y="-30068"/>
                  <a:pt x="451130" y="3342"/>
                  <a:pt x="685800" y="0"/>
                </a:cubicBezTo>
                <a:cubicBezTo>
                  <a:pt x="920470" y="-3342"/>
                  <a:pt x="1074689" y="-1124"/>
                  <a:pt x="1440180" y="0"/>
                </a:cubicBezTo>
                <a:cubicBezTo>
                  <a:pt x="1805671" y="1124"/>
                  <a:pt x="1804503" y="24385"/>
                  <a:pt x="2057400" y="0"/>
                </a:cubicBezTo>
                <a:cubicBezTo>
                  <a:pt x="2310297" y="-24385"/>
                  <a:pt x="2441267" y="14201"/>
                  <a:pt x="2606040" y="0"/>
                </a:cubicBezTo>
                <a:cubicBezTo>
                  <a:pt x="2770813" y="-14201"/>
                  <a:pt x="3030077" y="-8591"/>
                  <a:pt x="3154680" y="0"/>
                </a:cubicBezTo>
                <a:cubicBezTo>
                  <a:pt x="3279283" y="8591"/>
                  <a:pt x="3408730" y="2964"/>
                  <a:pt x="3634740" y="0"/>
                </a:cubicBezTo>
                <a:cubicBezTo>
                  <a:pt x="3860750" y="-2964"/>
                  <a:pt x="4113360" y="31645"/>
                  <a:pt x="4457700" y="0"/>
                </a:cubicBezTo>
                <a:cubicBezTo>
                  <a:pt x="4802040" y="-31645"/>
                  <a:pt x="4891056" y="-34232"/>
                  <a:pt x="5280660" y="0"/>
                </a:cubicBezTo>
                <a:cubicBezTo>
                  <a:pt x="5670264" y="34232"/>
                  <a:pt x="5850574" y="-30118"/>
                  <a:pt x="6103620" y="0"/>
                </a:cubicBezTo>
                <a:cubicBezTo>
                  <a:pt x="6356666" y="30118"/>
                  <a:pt x="6500548" y="26566"/>
                  <a:pt x="6858000" y="0"/>
                </a:cubicBezTo>
                <a:cubicBezTo>
                  <a:pt x="6858934" y="12270"/>
                  <a:pt x="6856937" y="20068"/>
                  <a:pt x="6858000" y="27432"/>
                </a:cubicBezTo>
                <a:cubicBezTo>
                  <a:pt x="6631559" y="18669"/>
                  <a:pt x="6328621" y="9880"/>
                  <a:pt x="6172200" y="27432"/>
                </a:cubicBezTo>
                <a:cubicBezTo>
                  <a:pt x="6015779" y="44984"/>
                  <a:pt x="5587593" y="50957"/>
                  <a:pt x="5417820" y="27432"/>
                </a:cubicBezTo>
                <a:cubicBezTo>
                  <a:pt x="5248047" y="3907"/>
                  <a:pt x="5064249" y="35470"/>
                  <a:pt x="4937760" y="27432"/>
                </a:cubicBezTo>
                <a:cubicBezTo>
                  <a:pt x="4811271" y="19394"/>
                  <a:pt x="4608241" y="38748"/>
                  <a:pt x="4457700" y="27432"/>
                </a:cubicBezTo>
                <a:cubicBezTo>
                  <a:pt x="4307159" y="16116"/>
                  <a:pt x="4159191" y="16480"/>
                  <a:pt x="3977640" y="27432"/>
                </a:cubicBezTo>
                <a:cubicBezTo>
                  <a:pt x="3796089" y="38384"/>
                  <a:pt x="3667146" y="13299"/>
                  <a:pt x="3429000" y="27432"/>
                </a:cubicBezTo>
                <a:cubicBezTo>
                  <a:pt x="3190854" y="41565"/>
                  <a:pt x="3107099" y="22812"/>
                  <a:pt x="2880360" y="27432"/>
                </a:cubicBezTo>
                <a:cubicBezTo>
                  <a:pt x="2653621" y="32052"/>
                  <a:pt x="2590509" y="47999"/>
                  <a:pt x="2331720" y="27432"/>
                </a:cubicBezTo>
                <a:cubicBezTo>
                  <a:pt x="2072931" y="6865"/>
                  <a:pt x="1918868" y="13213"/>
                  <a:pt x="1783080" y="27432"/>
                </a:cubicBezTo>
                <a:cubicBezTo>
                  <a:pt x="1647292" y="41651"/>
                  <a:pt x="1435571" y="28957"/>
                  <a:pt x="1234440" y="27432"/>
                </a:cubicBezTo>
                <a:cubicBezTo>
                  <a:pt x="1033309" y="25907"/>
                  <a:pt x="360779" y="-20159"/>
                  <a:pt x="0" y="27432"/>
                </a:cubicBezTo>
                <a:cubicBezTo>
                  <a:pt x="-1194" y="21937"/>
                  <a:pt x="1202" y="7917"/>
                  <a:pt x="0" y="0"/>
                </a:cubicBezTo>
                <a:close/>
              </a:path>
              <a:path w="6858000" h="27432" stroke="0" extrusionOk="0">
                <a:moveTo>
                  <a:pt x="0" y="0"/>
                </a:moveTo>
                <a:cubicBezTo>
                  <a:pt x="199753" y="11129"/>
                  <a:pt x="427543" y="-24377"/>
                  <a:pt x="548640" y="0"/>
                </a:cubicBezTo>
                <a:cubicBezTo>
                  <a:pt x="669737" y="24377"/>
                  <a:pt x="858975" y="-6980"/>
                  <a:pt x="1028700" y="0"/>
                </a:cubicBezTo>
                <a:cubicBezTo>
                  <a:pt x="1198425" y="6980"/>
                  <a:pt x="1339223" y="9579"/>
                  <a:pt x="1577340" y="0"/>
                </a:cubicBezTo>
                <a:cubicBezTo>
                  <a:pt x="1815457" y="-9579"/>
                  <a:pt x="1981259" y="26161"/>
                  <a:pt x="2263140" y="0"/>
                </a:cubicBezTo>
                <a:cubicBezTo>
                  <a:pt x="2545021" y="-26161"/>
                  <a:pt x="2797354" y="3173"/>
                  <a:pt x="3017520" y="0"/>
                </a:cubicBezTo>
                <a:cubicBezTo>
                  <a:pt x="3237686" y="-3173"/>
                  <a:pt x="3502108" y="34170"/>
                  <a:pt x="3840480" y="0"/>
                </a:cubicBezTo>
                <a:cubicBezTo>
                  <a:pt x="4178852" y="-34170"/>
                  <a:pt x="4330073" y="24591"/>
                  <a:pt x="4663440" y="0"/>
                </a:cubicBezTo>
                <a:cubicBezTo>
                  <a:pt x="4996807" y="-24591"/>
                  <a:pt x="5064374" y="-9832"/>
                  <a:pt x="5280660" y="0"/>
                </a:cubicBezTo>
                <a:cubicBezTo>
                  <a:pt x="5496946" y="9832"/>
                  <a:pt x="5660598" y="-22499"/>
                  <a:pt x="6035040" y="0"/>
                </a:cubicBezTo>
                <a:cubicBezTo>
                  <a:pt x="6409482" y="22499"/>
                  <a:pt x="6465852" y="8665"/>
                  <a:pt x="6858000" y="0"/>
                </a:cubicBezTo>
                <a:cubicBezTo>
                  <a:pt x="6858316" y="13405"/>
                  <a:pt x="6858486" y="14360"/>
                  <a:pt x="6858000" y="27432"/>
                </a:cubicBezTo>
                <a:cubicBezTo>
                  <a:pt x="6561421" y="57414"/>
                  <a:pt x="6483029" y="41776"/>
                  <a:pt x="6172200" y="27432"/>
                </a:cubicBezTo>
                <a:cubicBezTo>
                  <a:pt x="5861371" y="13088"/>
                  <a:pt x="5665550" y="52650"/>
                  <a:pt x="5417820" y="27432"/>
                </a:cubicBezTo>
                <a:cubicBezTo>
                  <a:pt x="5170090" y="2214"/>
                  <a:pt x="4952853" y="56369"/>
                  <a:pt x="4800600" y="27432"/>
                </a:cubicBezTo>
                <a:cubicBezTo>
                  <a:pt x="4648347" y="-1505"/>
                  <a:pt x="4376162" y="9762"/>
                  <a:pt x="4183380" y="27432"/>
                </a:cubicBezTo>
                <a:cubicBezTo>
                  <a:pt x="3990598" y="45102"/>
                  <a:pt x="3680061" y="65071"/>
                  <a:pt x="3360420" y="27432"/>
                </a:cubicBezTo>
                <a:cubicBezTo>
                  <a:pt x="3040779" y="-10207"/>
                  <a:pt x="3085116" y="25176"/>
                  <a:pt x="2811780" y="27432"/>
                </a:cubicBezTo>
                <a:cubicBezTo>
                  <a:pt x="2538444" y="29688"/>
                  <a:pt x="2242657" y="48552"/>
                  <a:pt x="2057400" y="27432"/>
                </a:cubicBezTo>
                <a:cubicBezTo>
                  <a:pt x="1872143" y="6312"/>
                  <a:pt x="1686102" y="29937"/>
                  <a:pt x="1577340" y="27432"/>
                </a:cubicBezTo>
                <a:cubicBezTo>
                  <a:pt x="1468578" y="24927"/>
                  <a:pt x="1195030" y="38035"/>
                  <a:pt x="891540" y="27432"/>
                </a:cubicBezTo>
                <a:cubicBezTo>
                  <a:pt x="588050" y="16829"/>
                  <a:pt x="299230" y="-3970"/>
                  <a:pt x="0" y="27432"/>
                </a:cubicBezTo>
                <a:cubicBezTo>
                  <a:pt x="-116" y="21844"/>
                  <a:pt x="591" y="65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D808602-1B4E-DCCA-33BD-559FE85CC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8" y="4686300"/>
            <a:ext cx="16772231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2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21" cy="514350"/>
            <a:chOff x="0" y="0"/>
            <a:chExt cx="2870962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r="-8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21994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Herencia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3474244"/>
            <a:ext cx="1417606" cy="2540984"/>
            <a:chOff x="0" y="0"/>
            <a:chExt cx="1890141" cy="338797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890141" cy="3387979"/>
            </a:xfrm>
            <a:custGeom>
              <a:avLst/>
              <a:gdLst/>
              <a:ahLst/>
              <a:cxnLst/>
              <a:rect l="l" t="t" r="r" b="b"/>
              <a:pathLst>
                <a:path w="1890141" h="3387979">
                  <a:moveTo>
                    <a:pt x="0" y="0"/>
                  </a:moveTo>
                  <a:lnTo>
                    <a:pt x="1890141" y="0"/>
                  </a:lnTo>
                  <a:lnTo>
                    <a:pt x="1890141" y="3387979"/>
                  </a:lnTo>
                  <a:lnTo>
                    <a:pt x="0" y="338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" r="-1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93342" y="3719661"/>
            <a:ext cx="43505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Reutilización de Código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3342" y="4199334"/>
            <a:ext cx="7744420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Una clase (subclase) adquiere propiedades y métodos de otra (superclase). Esto promueve la reutilización de código. Facilita la creación de jerarquías de clases.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238" y="6015186"/>
            <a:ext cx="1417606" cy="2994564"/>
            <a:chOff x="0" y="0"/>
            <a:chExt cx="1890141" cy="399275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890141" cy="3992753"/>
            </a:xfrm>
            <a:custGeom>
              <a:avLst/>
              <a:gdLst/>
              <a:ahLst/>
              <a:cxnLst/>
              <a:rect l="l" t="t" r="r" b="b"/>
              <a:pathLst>
                <a:path w="1890141" h="3992753">
                  <a:moveTo>
                    <a:pt x="0" y="0"/>
                  </a:moveTo>
                  <a:lnTo>
                    <a:pt x="1890141" y="0"/>
                  </a:lnTo>
                  <a:lnTo>
                    <a:pt x="1890141" y="3992753"/>
                  </a:lnTo>
                  <a:lnTo>
                    <a:pt x="0" y="3992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9" r="-11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93342" y="6260604"/>
            <a:ext cx="387697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Extensiones Flexibles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3342" y="6740277"/>
            <a:ext cx="7744420" cy="198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subclase puede añadir nuevos comportamientos. También puede sobrescribir los existentes. Ejemplo: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Coche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reutilizando el método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506736"/>
            <a:ext cx="1226016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Polimorfismo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9736" y="439132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Respuesta Diversa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870996"/>
            <a:ext cx="4731544" cy="243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Objetos de diferentes clases responden a un mismo mensaje. Métodos con el mismo nombre. Diferente implementación según la clase.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290816" y="3016895"/>
            <a:ext cx="5706237" cy="5706237"/>
            <a:chOff x="0" y="0"/>
            <a:chExt cx="7608316" cy="7608316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64264" y="5261372"/>
            <a:ext cx="424148" cy="530257"/>
            <a:chOff x="0" y="0"/>
            <a:chExt cx="565531" cy="70700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2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4070" y="4164509"/>
            <a:ext cx="419710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Tipos de Polimorfismo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4070" y="4644181"/>
            <a:ext cx="4731692" cy="289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Polimorfismo de inclusión (clases relacionadas por herencia). Polimorfismo de sobrecarga. Ejemplo: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animal.hacerSonido()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produce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guau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Perro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miau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290816" y="3016895"/>
            <a:ext cx="5706237" cy="5706237"/>
            <a:chOff x="0" y="0"/>
            <a:chExt cx="7608316" cy="7608316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99279" y="5948065"/>
            <a:ext cx="424148" cy="530257"/>
            <a:chOff x="0" y="0"/>
            <a:chExt cx="565531" cy="707009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2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572"/>
            <a:chOff x="0" y="0"/>
            <a:chExt cx="9144000" cy="1371676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763"/>
            </a:xfrm>
            <a:custGeom>
              <a:avLst/>
              <a:gdLst/>
              <a:ahLst/>
              <a:cxnLst/>
              <a:rect l="l" t="t" r="r" b="b"/>
              <a:pathLst>
                <a:path w="9144000" h="13716763">
                  <a:moveTo>
                    <a:pt x="0" y="0"/>
                  </a:moveTo>
                  <a:lnTo>
                    <a:pt x="9144000" y="0"/>
                  </a:lnTo>
                  <a:lnTo>
                    <a:pt x="9144000" y="13716763"/>
                  </a:lnTo>
                  <a:lnTo>
                    <a:pt x="0" y="13716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r="-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94724" y="678805"/>
            <a:ext cx="9556551" cy="172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1"/>
              </a:lnSpc>
            </a:pPr>
            <a:r>
              <a:rPr lang="en-US" sz="52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Resuelto 1: Clase "Libro"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94724" y="2810172"/>
            <a:ext cx="267652" cy="1970722"/>
            <a:chOff x="0" y="0"/>
            <a:chExt cx="356869" cy="26276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6870" cy="2627630"/>
            </a:xfrm>
            <a:custGeom>
              <a:avLst/>
              <a:gdLst/>
              <a:ahLst/>
              <a:cxnLst/>
              <a:rect l="l" t="t" r="r" b="b"/>
              <a:pathLst>
                <a:path w="356870" h="262763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2574036"/>
                  </a:lnTo>
                  <a:cubicBezTo>
                    <a:pt x="356870" y="2603627"/>
                    <a:pt x="332867" y="2627630"/>
                    <a:pt x="303276" y="2627630"/>
                  </a:cubicBezTo>
                  <a:lnTo>
                    <a:pt x="53594" y="2627630"/>
                  </a:lnTo>
                  <a:cubicBezTo>
                    <a:pt x="24003" y="2627503"/>
                    <a:pt x="0" y="2603500"/>
                    <a:pt x="0" y="2574036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29910" y="3058716"/>
            <a:ext cx="3345805" cy="43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Problema y Clase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29910" y="3504159"/>
            <a:ext cx="9021366" cy="100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Diseñar una clase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con título y autor. Clase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con atributos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String titulo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String autor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(encapsulados).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96114" y="4981426"/>
            <a:ext cx="267652" cy="1970722"/>
            <a:chOff x="0" y="0"/>
            <a:chExt cx="356869" cy="26276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6870" cy="2627630"/>
            </a:xfrm>
            <a:custGeom>
              <a:avLst/>
              <a:gdLst/>
              <a:ahLst/>
              <a:cxnLst/>
              <a:rect l="l" t="t" r="r" b="b"/>
              <a:pathLst>
                <a:path w="356870" h="262763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2574036"/>
                  </a:lnTo>
                  <a:cubicBezTo>
                    <a:pt x="356870" y="2603627"/>
                    <a:pt x="332867" y="2627630"/>
                    <a:pt x="303276" y="2627630"/>
                  </a:cubicBezTo>
                  <a:lnTo>
                    <a:pt x="53594" y="2627630"/>
                  </a:lnTo>
                  <a:cubicBezTo>
                    <a:pt x="24003" y="2627503"/>
                    <a:pt x="0" y="2603500"/>
                    <a:pt x="0" y="2574036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31300" y="5229969"/>
            <a:ext cx="3777257" cy="4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Constructor y Método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1300" y="5675411"/>
            <a:ext cx="8619976" cy="100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Constructor para inicializar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titulo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autor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Método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void mostrarInfo()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imprimir detalles del libro.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597652" y="7152680"/>
            <a:ext cx="267652" cy="2398967"/>
            <a:chOff x="0" y="0"/>
            <a:chExt cx="356869" cy="31986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870" cy="3198622"/>
            </a:xfrm>
            <a:custGeom>
              <a:avLst/>
              <a:gdLst/>
              <a:ahLst/>
              <a:cxnLst/>
              <a:rect l="l" t="t" r="r" b="b"/>
              <a:pathLst>
                <a:path w="356870" h="3198622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3145028"/>
                  </a:lnTo>
                  <a:cubicBezTo>
                    <a:pt x="356870" y="3174619"/>
                    <a:pt x="332867" y="3198622"/>
                    <a:pt x="303276" y="3198622"/>
                  </a:cubicBezTo>
                  <a:lnTo>
                    <a:pt x="53594" y="3198622"/>
                  </a:lnTo>
                  <a:cubicBezTo>
                    <a:pt x="24003" y="3198622"/>
                    <a:pt x="0" y="3174619"/>
                    <a:pt x="0" y="3145028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32837" y="7401222"/>
            <a:ext cx="3345805" cy="4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Creación y Uso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32837" y="7846665"/>
            <a:ext cx="8218437" cy="143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Crear objeto: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 miLibro = new Libro("100 Años", "García Márquez");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Llamar a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miLibro.mostrarInfo();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visualizar la información.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767506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Resuelto 2: Jerarquía "Vehiculo"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169176" y="3021806"/>
            <a:ext cx="38100" cy="6440519"/>
            <a:chOff x="0" y="0"/>
            <a:chExt cx="50800" cy="85873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8587359"/>
            </a:xfrm>
            <a:custGeom>
              <a:avLst/>
              <a:gdLst/>
              <a:ahLst/>
              <a:cxnLst/>
              <a:rect l="l" t="t" r="r" b="b"/>
              <a:pathLst>
                <a:path w="50800" h="85873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561959"/>
                  </a:lnTo>
                  <a:cubicBezTo>
                    <a:pt x="50800" y="8575928"/>
                    <a:pt x="39370" y="8587359"/>
                    <a:pt x="25400" y="8587359"/>
                  </a:cubicBezTo>
                  <a:cubicBezTo>
                    <a:pt x="11430" y="8587359"/>
                    <a:pt x="0" y="8575928"/>
                    <a:pt x="0" y="8561959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50015" y="3321695"/>
            <a:ext cx="850582" cy="38100"/>
            <a:chOff x="0" y="0"/>
            <a:chExt cx="1134109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0237" y="3021806"/>
            <a:ext cx="637794" cy="637890"/>
            <a:chOff x="0" y="0"/>
            <a:chExt cx="850392" cy="8505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956575" y="3189238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86764" y="3081040"/>
            <a:ext cx="356904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Clase Base Vehiculo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86764" y="3560712"/>
            <a:ext cx="7708999" cy="107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Modelar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(abstracta). Incluir método abstracto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void 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Define comportamiento general.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450015" y="5506342"/>
            <a:ext cx="850582" cy="38100"/>
            <a:chOff x="0" y="0"/>
            <a:chExt cx="1134109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50237" y="5206454"/>
            <a:ext cx="637794" cy="637889"/>
            <a:chOff x="0" y="0"/>
            <a:chExt cx="850392" cy="8505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56575" y="5373886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86764" y="526568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Clases Derivadas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86764" y="5745361"/>
            <a:ext cx="770899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Clase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Coche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Implementa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(motor de coche). Clase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Motocicleta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Implementa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(motor de moto).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450015" y="8144619"/>
            <a:ext cx="850582" cy="38100"/>
            <a:chOff x="0" y="0"/>
            <a:chExt cx="1134109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50237" y="7844730"/>
            <a:ext cx="637794" cy="637889"/>
            <a:chOff x="0" y="0"/>
            <a:chExt cx="850392" cy="85051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956575" y="8012162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86764" y="7903964"/>
            <a:ext cx="481384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Demostración Polimórfica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86764" y="8383637"/>
            <a:ext cx="7708999" cy="107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Ejemplo de polimorfismo: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 v = new Coche(); v.arrancar();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Esto muestra la flexibilidad de los objetos.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3545" y="555724"/>
            <a:ext cx="978678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3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Palabras Reservadas de Java (Parte 1)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112121" y="1673126"/>
            <a:ext cx="1663161" cy="1564005"/>
            <a:chOff x="0" y="0"/>
            <a:chExt cx="2217548" cy="208534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2217547" cy="2085340"/>
            </a:xfrm>
            <a:custGeom>
              <a:avLst/>
              <a:gdLst/>
              <a:ahLst/>
              <a:cxnLst/>
              <a:rect l="l" t="t" r="r" b="b"/>
              <a:pathLst>
                <a:path w="2217547" h="2085340">
                  <a:moveTo>
                    <a:pt x="0" y="0"/>
                  </a:moveTo>
                  <a:lnTo>
                    <a:pt x="2217547" y="0"/>
                  </a:lnTo>
                  <a:lnTo>
                    <a:pt x="2217547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2" r="-17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94349" y="2299692"/>
            <a:ext cx="298697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7654" y="2045940"/>
            <a:ext cx="2655837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public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7654" y="2381548"/>
            <a:ext cx="8140601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Modificador de acceso. Accesible desde cualquier clase.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class MiClase {}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28259" y="3251746"/>
            <a:ext cx="11663172" cy="14288"/>
            <a:chOff x="0" y="0"/>
            <a:chExt cx="15550896" cy="190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50896" cy="19050"/>
            </a:xfrm>
            <a:custGeom>
              <a:avLst/>
              <a:gdLst/>
              <a:ahLst/>
              <a:cxnLst/>
              <a:rect l="l" t="t" r="r" b="b"/>
              <a:pathLst>
                <a:path w="1555089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5541371" y="0"/>
                  </a:lnTo>
                  <a:cubicBezTo>
                    <a:pt x="15546578" y="0"/>
                    <a:pt x="15550896" y="4318"/>
                    <a:pt x="15550896" y="9525"/>
                  </a:cubicBezTo>
                  <a:cubicBezTo>
                    <a:pt x="15550896" y="14732"/>
                    <a:pt x="15546578" y="19050"/>
                    <a:pt x="1554137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80470" y="3290144"/>
            <a:ext cx="3326415" cy="1564005"/>
            <a:chOff x="0" y="0"/>
            <a:chExt cx="4435220" cy="208534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435221" cy="2085340"/>
            </a:xfrm>
            <a:custGeom>
              <a:avLst/>
              <a:gdLst/>
              <a:ahLst/>
              <a:cxnLst/>
              <a:rect l="l" t="t" r="r" b="b"/>
              <a:pathLst>
                <a:path w="4435221" h="2085340">
                  <a:moveTo>
                    <a:pt x="0" y="0"/>
                  </a:moveTo>
                  <a:lnTo>
                    <a:pt x="4435221" y="0"/>
                  </a:lnTo>
                  <a:lnTo>
                    <a:pt x="4435221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" r="-27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94349" y="3714006"/>
            <a:ext cx="298697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9305" y="3662957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19305" y="3998565"/>
            <a:ext cx="4481512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Declara una clase.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class Persona {}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659910" y="4868764"/>
            <a:ext cx="10831546" cy="14288"/>
            <a:chOff x="0" y="0"/>
            <a:chExt cx="14442061" cy="190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060" cy="19050"/>
            </a:xfrm>
            <a:custGeom>
              <a:avLst/>
              <a:gdLst/>
              <a:ahLst/>
              <a:cxnLst/>
              <a:rect l="l" t="t" r="r" b="b"/>
              <a:pathLst>
                <a:path w="14442060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432535" y="0"/>
                  </a:lnTo>
                  <a:cubicBezTo>
                    <a:pt x="14437742" y="0"/>
                    <a:pt x="14442060" y="4318"/>
                    <a:pt x="14442060" y="9525"/>
                  </a:cubicBezTo>
                  <a:cubicBezTo>
                    <a:pt x="14442060" y="14732"/>
                    <a:pt x="14437742" y="19050"/>
                    <a:pt x="14432535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448818" y="4907161"/>
            <a:ext cx="4989767" cy="1564005"/>
            <a:chOff x="0" y="0"/>
            <a:chExt cx="6653022" cy="208534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6653022" cy="2085340"/>
            </a:xfrm>
            <a:custGeom>
              <a:avLst/>
              <a:gdLst/>
              <a:ahLst/>
              <a:cxnLst/>
              <a:rect l="l" t="t" r="r" b="b"/>
              <a:pathLst>
                <a:path w="6653022" h="2085340">
                  <a:moveTo>
                    <a:pt x="0" y="0"/>
                  </a:moveTo>
                  <a:lnTo>
                    <a:pt x="6653022" y="0"/>
                  </a:lnTo>
                  <a:lnTo>
                    <a:pt x="6653022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4" r="-7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794200" y="5331024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50956" y="5279975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void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50956" y="5615582"/>
            <a:ext cx="7772251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Indica que un método no devuelve valor.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void imprimirMensaje() {}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491561" y="6485781"/>
            <a:ext cx="9999917" cy="14288"/>
            <a:chOff x="0" y="0"/>
            <a:chExt cx="13333222" cy="1905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333222" cy="19050"/>
            </a:xfrm>
            <a:custGeom>
              <a:avLst/>
              <a:gdLst/>
              <a:ahLst/>
              <a:cxnLst/>
              <a:rect l="l" t="t" r="r" b="b"/>
              <a:pathLst>
                <a:path w="133332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323697" y="0"/>
                  </a:lnTo>
                  <a:cubicBezTo>
                    <a:pt x="13328904" y="0"/>
                    <a:pt x="13333222" y="4318"/>
                    <a:pt x="13333222" y="9525"/>
                  </a:cubicBezTo>
                  <a:cubicBezTo>
                    <a:pt x="13333222" y="14732"/>
                    <a:pt x="13328904" y="19050"/>
                    <a:pt x="133236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17166" y="6524179"/>
            <a:ext cx="6653022" cy="1564005"/>
            <a:chOff x="0" y="0"/>
            <a:chExt cx="8870696" cy="208534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8870696" cy="2085340"/>
            </a:xfrm>
            <a:custGeom>
              <a:avLst/>
              <a:gdLst/>
              <a:ahLst/>
              <a:cxnLst/>
              <a:rect l="l" t="t" r="r" b="b"/>
              <a:pathLst>
                <a:path w="8870696" h="2085340">
                  <a:moveTo>
                    <a:pt x="0" y="0"/>
                  </a:moveTo>
                  <a:lnTo>
                    <a:pt x="8870696" y="0"/>
                  </a:lnTo>
                  <a:lnTo>
                    <a:pt x="8870696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" r="-26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794200" y="6948041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82608" y="6727031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static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82608" y="7062639"/>
            <a:ext cx="8849469" cy="813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Miembro pertenece a la clase. No a una instancia.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static void main(String[] args) {}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323212" y="8102799"/>
            <a:ext cx="9168289" cy="14288"/>
            <a:chOff x="0" y="0"/>
            <a:chExt cx="12224385" cy="1905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224385" cy="19050"/>
            </a:xfrm>
            <a:custGeom>
              <a:avLst/>
              <a:gdLst/>
              <a:ahLst/>
              <a:cxnLst/>
              <a:rect l="l" t="t" r="r" b="b"/>
              <a:pathLst>
                <a:path w="12224385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14860" y="0"/>
                  </a:lnTo>
                  <a:cubicBezTo>
                    <a:pt x="12220067" y="0"/>
                    <a:pt x="12224385" y="4318"/>
                    <a:pt x="12224385" y="9525"/>
                  </a:cubicBezTo>
                  <a:cubicBezTo>
                    <a:pt x="12224385" y="14732"/>
                    <a:pt x="12220067" y="19050"/>
                    <a:pt x="1221486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5515" y="8141196"/>
            <a:ext cx="8316373" cy="1564005"/>
            <a:chOff x="0" y="0"/>
            <a:chExt cx="11088497" cy="2085340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11088497" cy="2085340"/>
            </a:xfrm>
            <a:custGeom>
              <a:avLst/>
              <a:gdLst/>
              <a:ahLst/>
              <a:cxnLst/>
              <a:rect l="l" t="t" r="r" b="b"/>
              <a:pathLst>
                <a:path w="11088497" h="2085340">
                  <a:moveTo>
                    <a:pt x="0" y="0"/>
                  </a:moveTo>
                  <a:lnTo>
                    <a:pt x="11088497" y="0"/>
                  </a:lnTo>
                  <a:lnTo>
                    <a:pt x="11088497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" r="-5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794200" y="8565059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14260" y="8514010"/>
            <a:ext cx="2655837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new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14260" y="8849617"/>
            <a:ext cx="5473304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Crea una nueva instancia. Ej: Objeto obj = new Objeto();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1621</Words>
  <Application>Microsoft Office PowerPoint</Application>
  <PresentationFormat>Custom</PresentationFormat>
  <Paragraphs>285</Paragraphs>
  <Slides>47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Arimo</vt:lpstr>
      <vt:lpstr>Arial</vt:lpstr>
      <vt:lpstr>Open Sans Bold</vt:lpstr>
      <vt:lpstr>Calibri</vt:lpstr>
      <vt:lpstr>Libre Baskerville</vt:lpstr>
      <vt:lpstr>Arimo Bold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Programacion-Orientada-a-Objetos-POO-Conceptos-Clave-en-Java.pptx.pptx</dc:title>
  <cp:lastModifiedBy>HOYOS BARBA, ELIO DAVID</cp:lastModifiedBy>
  <cp:revision>28</cp:revision>
  <dcterms:created xsi:type="dcterms:W3CDTF">2006-08-16T00:00:00Z</dcterms:created>
  <dcterms:modified xsi:type="dcterms:W3CDTF">2025-06-19T21:30:36Z</dcterms:modified>
  <dc:identifier>DAGqnuZq6sA</dc:identifier>
</cp:coreProperties>
</file>